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9" r:id="rId2"/>
    <p:sldId id="270" r:id="rId3"/>
    <p:sldId id="263" r:id="rId4"/>
    <p:sldId id="271" r:id="rId5"/>
    <p:sldId id="267" r:id="rId6"/>
    <p:sldId id="281" r:id="rId7"/>
    <p:sldId id="297" r:id="rId8"/>
    <p:sldId id="298" r:id="rId9"/>
    <p:sldId id="282" r:id="rId10"/>
    <p:sldId id="284" r:id="rId11"/>
    <p:sldId id="299" r:id="rId12"/>
    <p:sldId id="290" r:id="rId13"/>
    <p:sldId id="291" r:id="rId14"/>
    <p:sldId id="292" r:id="rId15"/>
    <p:sldId id="300" r:id="rId16"/>
    <p:sldId id="293" r:id="rId17"/>
    <p:sldId id="295" r:id="rId18"/>
    <p:sldId id="294" r:id="rId19"/>
    <p:sldId id="301" r:id="rId20"/>
    <p:sldId id="296" r:id="rId21"/>
    <p:sldId id="302" r:id="rId22"/>
    <p:sldId id="308" r:id="rId23"/>
    <p:sldId id="309" r:id="rId24"/>
    <p:sldId id="311" r:id="rId25"/>
    <p:sldId id="310" r:id="rId26"/>
    <p:sldId id="312" r:id="rId27"/>
    <p:sldId id="314" r:id="rId28"/>
    <p:sldId id="315" r:id="rId29"/>
    <p:sldId id="317" r:id="rId30"/>
    <p:sldId id="319" r:id="rId31"/>
    <p:sldId id="320" r:id="rId32"/>
    <p:sldId id="321" r:id="rId33"/>
    <p:sldId id="324" r:id="rId34"/>
    <p:sldId id="322" r:id="rId35"/>
    <p:sldId id="323" r:id="rId36"/>
    <p:sldId id="325" r:id="rId37"/>
    <p:sldId id="326" r:id="rId38"/>
    <p:sldId id="327" r:id="rId39"/>
    <p:sldId id="328" r:id="rId40"/>
    <p:sldId id="265" r:id="rId41"/>
    <p:sldId id="269" r:id="rId42"/>
    <p:sldId id="268" r:id="rId43"/>
    <p:sldId id="303" r:id="rId44"/>
    <p:sldId id="304" r:id="rId45"/>
    <p:sldId id="305" r:id="rId46"/>
    <p:sldId id="277" r:id="rId47"/>
    <p:sldId id="278" r:id="rId48"/>
    <p:sldId id="306" r:id="rId49"/>
    <p:sldId id="279" r:id="rId50"/>
    <p:sldId id="280" r:id="rId51"/>
    <p:sldId id="313" r:id="rId52"/>
    <p:sldId id="329" r:id="rId53"/>
    <p:sldId id="330" r:id="rId54"/>
    <p:sldId id="273" r:id="rId5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87069" autoAdjust="0"/>
  </p:normalViewPr>
  <p:slideViewPr>
    <p:cSldViewPr>
      <p:cViewPr varScale="1">
        <p:scale>
          <a:sx n="94" d="100"/>
          <a:sy n="94" d="100"/>
        </p:scale>
        <p:origin x="-4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D266A1-9982-46FA-9C2D-E4B309EDB7F3}" type="datetimeFigureOut">
              <a:rPr lang="nl-NL" smtClean="0"/>
              <a:pPr/>
              <a:t>10-3-2012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575EF-920C-4F4D-A7A7-3E1F98F5AD87}"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nl.wikipedia.org/wiki/1968" TargetMode="External"/><Relationship Id="rId3" Type="http://schemas.openxmlformats.org/officeDocument/2006/relationships/hyperlink" Target="http://nl.wikipedia.org/wiki/Blainville-Crevon" TargetMode="External"/><Relationship Id="rId7" Type="http://schemas.openxmlformats.org/officeDocument/2006/relationships/hyperlink" Target="http://nl.wikipedia.org/wiki/2_oktober"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nl.wikipedia.org/wiki/Neuilly-sur-Seine" TargetMode="External"/><Relationship Id="rId11" Type="http://schemas.openxmlformats.org/officeDocument/2006/relationships/hyperlink" Target="http://nl.wikipedia.org/wiki/Conceptuele_kunst" TargetMode="External"/><Relationship Id="rId5" Type="http://schemas.openxmlformats.org/officeDocument/2006/relationships/hyperlink" Target="http://nl.wikipedia.org/wiki/1887" TargetMode="External"/><Relationship Id="rId10" Type="http://schemas.openxmlformats.org/officeDocument/2006/relationships/hyperlink" Target="http://nl.wikipedia.org/wiki/Surrealisme" TargetMode="External"/><Relationship Id="rId4" Type="http://schemas.openxmlformats.org/officeDocument/2006/relationships/hyperlink" Target="http://nl.wikipedia.org/wiki/28_juli" TargetMode="External"/><Relationship Id="rId9" Type="http://schemas.openxmlformats.org/officeDocument/2006/relationships/hyperlink" Target="http://nl.wikipedia.org/wiki/Dada%C3%AFsm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5</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r>
              <a:rPr lang="nl-NL" b="1" dirty="0" smtClean="0"/>
              <a:t>Marcel </a:t>
            </a:r>
            <a:r>
              <a:rPr lang="nl-NL" b="1" dirty="0" err="1" smtClean="0"/>
              <a:t>Duchamp</a:t>
            </a:r>
            <a:r>
              <a:rPr lang="nl-NL" dirty="0" smtClean="0"/>
              <a:t> (</a:t>
            </a:r>
            <a:r>
              <a:rPr lang="nl-NL" dirty="0" err="1" smtClean="0">
                <a:hlinkClick r:id="rId3" action="ppaction://hlinkfile" tooltip="Blainville-Crevon"/>
              </a:rPr>
              <a:t>Blainville-Crevon</a:t>
            </a:r>
            <a:r>
              <a:rPr lang="nl-NL" dirty="0" smtClean="0"/>
              <a:t>, </a:t>
            </a:r>
            <a:r>
              <a:rPr lang="nl-NL" dirty="0" smtClean="0">
                <a:hlinkClick r:id="rId4" action="ppaction://hlinkfile" tooltip="28 juli"/>
              </a:rPr>
              <a:t>28 juli</a:t>
            </a:r>
            <a:r>
              <a:rPr lang="nl-NL" dirty="0" smtClean="0"/>
              <a:t> </a:t>
            </a:r>
            <a:r>
              <a:rPr lang="nl-NL" dirty="0" smtClean="0">
                <a:hlinkClick r:id="rId5" action="ppaction://hlinkfile" tooltip="1887"/>
              </a:rPr>
              <a:t>1887</a:t>
            </a:r>
            <a:r>
              <a:rPr lang="nl-NL" dirty="0" smtClean="0"/>
              <a:t> - </a:t>
            </a:r>
            <a:r>
              <a:rPr lang="nl-NL" dirty="0" err="1" smtClean="0">
                <a:hlinkClick r:id="rId6" action="ppaction://hlinkfile" tooltip="Neuilly-sur-Seine"/>
              </a:rPr>
              <a:t>Neuilly-sur-Seine</a:t>
            </a:r>
            <a:r>
              <a:rPr lang="nl-NL" dirty="0" smtClean="0"/>
              <a:t>, </a:t>
            </a:r>
            <a:r>
              <a:rPr lang="nl-NL" dirty="0" smtClean="0">
                <a:hlinkClick r:id="rId7" action="ppaction://hlinkfile" tooltip="2 oktober"/>
              </a:rPr>
              <a:t>2 oktober</a:t>
            </a:r>
            <a:r>
              <a:rPr lang="nl-NL" dirty="0" smtClean="0"/>
              <a:t> </a:t>
            </a:r>
            <a:r>
              <a:rPr lang="nl-NL" dirty="0" smtClean="0">
                <a:hlinkClick r:id="rId8" action="ppaction://hlinkfile" tooltip="1968"/>
              </a:rPr>
              <a:t>1968</a:t>
            </a:r>
            <a:r>
              <a:rPr lang="nl-NL" dirty="0" smtClean="0"/>
              <a:t>) was een Frans kunstenaar. </a:t>
            </a:r>
            <a:r>
              <a:rPr lang="nl-NL" dirty="0" err="1" smtClean="0"/>
              <a:t>Duchamp</a:t>
            </a:r>
            <a:r>
              <a:rPr lang="nl-NL" dirty="0" smtClean="0"/>
              <a:t> was de eerste die een alledaags voorwerp presenteerde als een kunstwerk. Zijn werken behoren tot het </a:t>
            </a:r>
            <a:r>
              <a:rPr lang="nl-NL" dirty="0" smtClean="0">
                <a:hlinkClick r:id="rId9" action="ppaction://hlinkfile" tooltip="Dadaïsme"/>
              </a:rPr>
              <a:t>Dadaïsme</a:t>
            </a:r>
            <a:r>
              <a:rPr lang="nl-NL" dirty="0" smtClean="0"/>
              <a:t>, </a:t>
            </a:r>
            <a:r>
              <a:rPr lang="nl-NL" dirty="0" smtClean="0">
                <a:hlinkClick r:id="rId10" action="ppaction://hlinkfile" tooltip="Surrealisme"/>
              </a:rPr>
              <a:t>Surrealisme</a:t>
            </a:r>
            <a:r>
              <a:rPr lang="nl-NL" dirty="0" smtClean="0"/>
              <a:t> en </a:t>
            </a:r>
            <a:r>
              <a:rPr lang="nl-NL" dirty="0" smtClean="0">
                <a:hlinkClick r:id="rId11" action="ppaction://hlinkfile" tooltip="Conceptuele kunst"/>
              </a:rPr>
              <a:t>Conceptuele kunst</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r>
              <a:rPr lang="nl-NL" i="1" dirty="0" err="1" smtClean="0"/>
              <a:t>Fountain</a:t>
            </a:r>
            <a:r>
              <a:rPr lang="nl-NL" dirty="0" smtClean="0"/>
              <a:t> was een gewoon urinoir - gesigneerd met "</a:t>
            </a:r>
            <a:r>
              <a:rPr lang="nl-NL" dirty="0" err="1" smtClean="0"/>
              <a:t>R.Mutt</a:t>
            </a:r>
            <a:r>
              <a:rPr lang="nl-NL" dirty="0" smtClean="0"/>
              <a:t>" 1917 - dat </a:t>
            </a:r>
            <a:r>
              <a:rPr lang="nl-NL" dirty="0" err="1" smtClean="0"/>
              <a:t>Duchamp</a:t>
            </a:r>
            <a:r>
              <a:rPr lang="nl-NL" dirty="0" smtClean="0"/>
              <a:t> anoniem inzond voor een </a:t>
            </a:r>
            <a:r>
              <a:rPr lang="nl-NL" dirty="0" err="1" smtClean="0"/>
              <a:t>jury-loze</a:t>
            </a:r>
            <a:r>
              <a:rPr lang="nl-NL" dirty="0" smtClean="0"/>
              <a:t> expositie in 1917 te New York, waarvan hij zelf directielid was. Men nam de inzending echter niet serieus, men dacht dat het ging om een belediging van de organisatie van de expositie. Het werk werd aldus geweigerd. Het kunstwerk is in 2004 door een panel van 500 kunstkenners verkozen tot invloedrijkste kunstwerk van de 20e eeuw.</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24</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25</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26</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27</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28</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29</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Geschilderd in 1912</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12</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30</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31</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32</a:t>
            </a:fld>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33</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34</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35</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36</a:t>
            </a:fld>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37</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38</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39</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mtClean="0"/>
              <a:t>Geschilderd </a:t>
            </a:r>
            <a:r>
              <a:rPr lang="nl-NL" dirty="0" smtClean="0"/>
              <a:t>in 1912</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6FE575EF-920C-4F4D-A7A7-3E1F98F5AD87}" type="slidenum">
              <a:rPr lang="nl-NL" smtClean="0"/>
              <a:pPr/>
              <a:t>19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99D2FB80-A9FD-4D4C-895B-87705FBA6FF3}" type="datetime1">
              <a:rPr lang="nl-NL" smtClean="0"/>
              <a:pPr/>
              <a:t>10-3-2012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9BC87D5-D74C-44A2-A0A7-122DA8E9C23E}" type="datetime1">
              <a:rPr lang="nl-NL" smtClean="0"/>
              <a:pPr/>
              <a:t>10-3-2012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D0B3B6D-7B4D-49E8-A8A4-6880B08FDF29}" type="datetime1">
              <a:rPr lang="nl-NL" smtClean="0"/>
              <a:pPr/>
              <a:t>10-3-2012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64923AD-9404-4D8B-B4B0-5621122F9D2D}" type="datetime1">
              <a:rPr lang="nl-NL" smtClean="0"/>
              <a:pPr/>
              <a:t>10-3-2012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E587105-C811-4EAB-83F3-928AB3ACAF2F}" type="datetime1">
              <a:rPr lang="nl-NL" smtClean="0"/>
              <a:pPr/>
              <a:t>10-3-2012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A799FA5-6228-462A-AC66-0FE18651B96E}" type="datetime1">
              <a:rPr lang="nl-NL" smtClean="0"/>
              <a:pPr/>
              <a:t>10-3-2012</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68CB42A-02CF-40F9-B1F3-3218156B584E}" type="datetime1">
              <a:rPr lang="nl-NL" smtClean="0"/>
              <a:pPr/>
              <a:t>10-3-2012</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sp>
        <p:nvSpPr>
          <p:cNvPr id="9" name="Tijdelijke aanduiding voor dianummer 8"/>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0EFDE80-9480-4AD5-A8E8-2B421D611D88}" type="datetime1">
              <a:rPr lang="nl-NL" smtClean="0"/>
              <a:pPr/>
              <a:t>10-3-2012</a:t>
            </a:fld>
            <a:endParaRPr lang="nl-NL"/>
          </a:p>
        </p:txBody>
      </p:sp>
      <p:sp>
        <p:nvSpPr>
          <p:cNvPr id="4" name="Tijdelijke aanduiding voor voettekst 3"/>
          <p:cNvSpPr>
            <a:spLocks noGrp="1"/>
          </p:cNvSpPr>
          <p:nvPr>
            <p:ph type="ftr" sz="quarter" idx="11"/>
          </p:nvPr>
        </p:nvSpPr>
        <p:spPr/>
        <p:txBody>
          <a:bodyPr/>
          <a:lstStyle/>
          <a:p>
            <a:r>
              <a:rPr lang="nl-NL" smtClean="0"/>
              <a:t>Registratie of Impressie, Ben van Schijndel, FC Houten 13 maart 2012</a:t>
            </a:r>
            <a:endParaRPr lang="nl-NL"/>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F24E6D-92F5-4021-AB17-C8DBE6B74BD1}" type="datetime1">
              <a:rPr lang="nl-NL" smtClean="0"/>
              <a:pPr/>
              <a:t>10-3-2012</a:t>
            </a:fld>
            <a:endParaRPr lang="nl-NL"/>
          </a:p>
        </p:txBody>
      </p:sp>
      <p:sp>
        <p:nvSpPr>
          <p:cNvPr id="3" name="Tijdelijke aanduiding voor voettekst 2"/>
          <p:cNvSpPr>
            <a:spLocks noGrp="1"/>
          </p:cNvSpPr>
          <p:nvPr>
            <p:ph type="ftr" sz="quarter" idx="11"/>
          </p:nvPr>
        </p:nvSpPr>
        <p:spPr/>
        <p:txBody>
          <a:bodyPr/>
          <a:lstStyle/>
          <a:p>
            <a:r>
              <a:rPr lang="nl-NL" smtClean="0"/>
              <a:t>Registratie of Impressie, Ben van Schijndel, FC Houten 13 maart 2012</a:t>
            </a:r>
            <a:endParaRPr lang="nl-NL"/>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A6162B8-D3A0-439E-8172-C83A79C8CDDB}" type="datetime1">
              <a:rPr lang="nl-NL" smtClean="0"/>
              <a:pPr/>
              <a:t>10-3-2012</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E668680-F8EC-46F5-AEF0-26A59E5906F4}" type="datetime1">
              <a:rPr lang="nl-NL" smtClean="0"/>
              <a:pPr/>
              <a:t>10-3-2012</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5F2FF-30D9-4E2E-B927-6D40846647E0}" type="datetime1">
              <a:rPr lang="nl-NL" smtClean="0"/>
              <a:pPr/>
              <a:t>10-3-2012</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Registratie of Impressie, Ben van Schijndel, FC Houten 13 maart 2012</a:t>
            </a: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8E90E-DBB8-445D-B458-797087F301E1}" type="slidenum">
              <a:rPr lang="nl-NL" smtClean="0"/>
              <a:pPr/>
              <a:t>‹nr.›</a:t>
            </a:fld>
            <a:endParaRPr lang="nl-NL"/>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nl/imgres?q=italiaanse+impressionisten&amp;hl=nl&amp;sig=113498022558883921305&amp;biw=1008&amp;bih=887&amp;tbm=isch&amp;tbnid=GIlSZX5KAHo13M:&amp;imgrefurl=http://users.telenet.be/koertvandevelde/theorie/leerl5D.htm&amp;docid=gyXWfFxc-FXwUM&amp;imgurl=http://www.ibiblio.org/wm/paint/auth/monet/first/impression/impression.jpg&amp;w=631&amp;h=476&amp;ei=Wcj8Tpu9M8qEOryi7dcK&amp;zoom=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nl.wikipedia.org/wiki/Bestand:Marcel_Duchamp_01.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c/ce/Marcel_Duchamp.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www.architectenweb.nl/aweb/archipedia/archipedia.asp?ID=612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en.wikipedia.org/wiki/File:Roy_Lichtenstein_Whaam.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en.wikipedia.org/wiki/File:Roy_Lichtenstein_Drowning_Girl.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nl/imgres?imgurl=http://www.raioo.com/discussion/desktop/roy_lichtenstein_hopeless.jpg&amp;imgrefurl=http://www.raioo.com/discussion/chat.php?id=popart_roy_lichtenstein&amp;h=550&amp;w=550&amp;sz=148&amp;tbnid=VCYyOrx0NYnu4M:&amp;tbnh=90&amp;tbnw=90&amp;prev=/search?q=lichtenstein&amp;tbm=isch&amp;tbo=u&amp;zoom=1&amp;q=lichtenstein&amp;docid=RxyeHJuxRdEGYM&amp;hl=nl&amp;sa=X&amp;ei=KcL8TpTmCIKe-QaPvYSrAQ&amp;ved=0CFgQ9QEwBA&amp;dur=4003"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google.nl/imgres?q=warhol+andy&amp;hl=nl&amp;sa=X&amp;biw=1003&amp;bih=887&amp;tbm=isch&amp;prmd=imvns&amp;tbnid=4HFCjqZIEwwWuM:&amp;imgrefurl=http://artchive.com/artchive/W/warhol/campbells.jpg.html&amp;docid=PR5tMOVNSBv8eM&amp;imgurl=http://www.artchive.com/artchive/w/warhol/campbells.jpg&amp;w=509&amp;h=763&amp;ei=SsP8Tv27EJCXOrTglKAB&amp;zoom=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freakingnews.com/Andy-Warhol-Pictures-27238.asp"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r>
              <a:rPr lang="nl-NL" sz="3200" dirty="0" smtClean="0"/>
              <a:t>Registratie of Impressie</a:t>
            </a:r>
            <a:endParaRPr lang="nl-NL" sz="3200" dirty="0"/>
          </a:p>
        </p:txBody>
      </p:sp>
      <p:sp>
        <p:nvSpPr>
          <p:cNvPr id="3" name="Tijdelijke aanduiding voor inhoud 2"/>
          <p:cNvSpPr>
            <a:spLocks noGrp="1"/>
          </p:cNvSpPr>
          <p:nvPr>
            <p:ph idx="1"/>
          </p:nvPr>
        </p:nvSpPr>
        <p:spPr/>
        <p:txBody>
          <a:bodyPr/>
          <a:lstStyle/>
          <a:p>
            <a:pPr algn="ctr">
              <a:buNone/>
            </a:pPr>
            <a:endParaRPr lang="nl-NL" dirty="0" smtClean="0"/>
          </a:p>
          <a:p>
            <a:pPr algn="ctr">
              <a:buNone/>
            </a:pPr>
            <a:endParaRPr lang="nl-NL" dirty="0"/>
          </a:p>
          <a:p>
            <a:pPr algn="ctr">
              <a:buNone/>
            </a:pPr>
            <a:r>
              <a:rPr lang="nl-NL" dirty="0" smtClean="0"/>
              <a:t>Fotoclub Houten</a:t>
            </a:r>
          </a:p>
          <a:p>
            <a:pPr algn="ctr">
              <a:buNone/>
            </a:pPr>
            <a:r>
              <a:rPr lang="nl-NL" dirty="0" smtClean="0"/>
              <a:t>13 maart 2012</a:t>
            </a:r>
          </a:p>
          <a:p>
            <a:pPr algn="ctr">
              <a:buNone/>
            </a:pPr>
            <a:r>
              <a:rPr lang="nl-NL" dirty="0" smtClean="0"/>
              <a:t>Ben van Schijndel</a:t>
            </a:r>
            <a:endParaRPr lang="nl-NL"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1</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800" dirty="0" smtClean="0"/>
              <a:t>Impressionisme</a:t>
            </a:r>
            <a:br>
              <a:rPr lang="nl-NL" sz="2800" dirty="0" smtClean="0"/>
            </a:br>
            <a:r>
              <a:rPr lang="nl-NL" sz="2800" dirty="0" smtClean="0"/>
              <a:t>Claude </a:t>
            </a:r>
            <a:r>
              <a:rPr lang="nl-NL" sz="2800" dirty="0" err="1" smtClean="0"/>
              <a:t>Monet</a:t>
            </a:r>
            <a:r>
              <a:rPr lang="nl-NL" sz="2800" dirty="0" smtClean="0"/>
              <a:t> (1840 – 1926)</a:t>
            </a:r>
            <a:br>
              <a:rPr lang="nl-NL" sz="2800" dirty="0" smtClean="0"/>
            </a:br>
            <a:endParaRPr lang="nl-NL" sz="2800" dirty="0"/>
          </a:p>
        </p:txBody>
      </p:sp>
      <p:pic>
        <p:nvPicPr>
          <p:cNvPr id="6" name="rg_hi" descr="http://t2.gstatic.com/images?q=tbn:ANd9GcTZ_UPoL8cvnD6qU_6EKe4EzxermoNAvV_oNh4zcQ_xj4Ku8RbSkA">
            <a:hlinkClick r:id="rId2"/>
          </p:cNvPr>
          <p:cNvPicPr>
            <a:picLocks noGrp="1"/>
          </p:cNvPicPr>
          <p:nvPr>
            <p:ph idx="1"/>
          </p:nvPr>
        </p:nvPicPr>
        <p:blipFill>
          <a:blip r:embed="rId3" cstate="print"/>
          <a:srcRect/>
          <a:stretch>
            <a:fillRect/>
          </a:stretch>
        </p:blipFill>
        <p:spPr bwMode="auto">
          <a:xfrm>
            <a:off x="1763688" y="1700808"/>
            <a:ext cx="5328592" cy="4320480"/>
          </a:xfrm>
          <a:prstGeom prst="rect">
            <a:avLst/>
          </a:prstGeom>
          <a:noFill/>
          <a:ln w="9525">
            <a:noFill/>
            <a:miter lim="800000"/>
            <a:headEnd/>
            <a:tailEnd/>
          </a:ln>
        </p:spPr>
      </p:pic>
      <p:sp>
        <p:nvSpPr>
          <p:cNvPr id="7" name="Tijdelijke aanduiding voor dianummer 6"/>
          <p:cNvSpPr>
            <a:spLocks noGrp="1"/>
          </p:cNvSpPr>
          <p:nvPr>
            <p:ph type="sldNum" sz="quarter" idx="12"/>
          </p:nvPr>
        </p:nvSpPr>
        <p:spPr/>
        <p:txBody>
          <a:bodyPr/>
          <a:lstStyle/>
          <a:p>
            <a:fld id="{EF48E90E-DBB8-445D-B458-797087F301E1}" type="slidenum">
              <a:rPr lang="nl-NL" smtClean="0"/>
              <a:pPr/>
              <a:t>10</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800" dirty="0" smtClean="0"/>
              <a:t>Impressionisme</a:t>
            </a:r>
            <a:br>
              <a:rPr lang="nl-NL" sz="2800" dirty="0" smtClean="0"/>
            </a:br>
            <a:r>
              <a:rPr lang="nl-NL" sz="2800" dirty="0" smtClean="0"/>
              <a:t>Ben van Schijndel, 2000</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11</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Tijdelijke aanduiding voor inhoud 9" descr="C:\Users\Ben van Schijndel\Documents\Fotoclub Houten\Presentaties BvS\2012_03_02\Zonsopkomst 2.jpg"/>
          <p:cNvPicPr>
            <a:picLocks noGrp="1"/>
          </p:cNvPicPr>
          <p:nvPr>
            <p:ph idx="1"/>
          </p:nvPr>
        </p:nvPicPr>
        <p:blipFill>
          <a:blip r:embed="rId2" cstate="print"/>
          <a:srcRect/>
          <a:stretch>
            <a:fillRect/>
          </a:stretch>
        </p:blipFill>
        <p:spPr bwMode="auto">
          <a:xfrm>
            <a:off x="1248123" y="1600200"/>
            <a:ext cx="6647753"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700" dirty="0" smtClean="0"/>
              <a:t>Futurisme</a:t>
            </a:r>
            <a:br>
              <a:rPr lang="nl-NL" sz="2700" dirty="0" smtClean="0"/>
            </a:br>
            <a:r>
              <a:rPr lang="nl-NL" sz="2700" dirty="0" err="1" smtClean="0"/>
              <a:t>Giacomo</a:t>
            </a:r>
            <a:r>
              <a:rPr lang="nl-NL" sz="2700" dirty="0" smtClean="0"/>
              <a:t> </a:t>
            </a:r>
            <a:r>
              <a:rPr lang="nl-NL" sz="2700" dirty="0" err="1" smtClean="0"/>
              <a:t>Balla</a:t>
            </a:r>
            <a:r>
              <a:rPr lang="nl-NL" sz="2700" dirty="0" smtClean="0"/>
              <a:t> (1871 – 1958)</a:t>
            </a:r>
            <a:br>
              <a:rPr lang="nl-NL" sz="2700" dirty="0" smtClean="0"/>
            </a:br>
            <a:r>
              <a:rPr lang="nl-NL" sz="2700" dirty="0" smtClean="0"/>
              <a:t/>
            </a:r>
            <a:br>
              <a:rPr lang="nl-NL" sz="2700" dirty="0" smtClean="0"/>
            </a:br>
            <a:endParaRPr lang="nl-NL" sz="27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12</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2" name="Tijdelijke aanduiding voor inhoud 11" descr="Luigi Russolo, Dynamism of an Automobile, 1912-13, Oil on canvas"/>
          <p:cNvPicPr>
            <a:picLocks noGrp="1"/>
          </p:cNvPicPr>
          <p:nvPr>
            <p:ph idx="1"/>
          </p:nvPr>
        </p:nvPicPr>
        <p:blipFill>
          <a:blip r:embed="rId3" cstate="print"/>
          <a:srcRect/>
          <a:stretch>
            <a:fillRect/>
          </a:stretch>
        </p:blipFill>
        <p:spPr bwMode="auto">
          <a:xfrm>
            <a:off x="1558630" y="1600200"/>
            <a:ext cx="602673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700" dirty="0" smtClean="0"/>
              <a:t>Futurisme</a:t>
            </a:r>
            <a:br>
              <a:rPr lang="nl-NL" sz="2700" dirty="0" smtClean="0"/>
            </a:br>
            <a:r>
              <a:rPr lang="nl-NL" sz="2700" dirty="0" smtClean="0"/>
              <a:t> </a:t>
            </a:r>
            <a:r>
              <a:rPr lang="nl-NL" sz="2700" dirty="0" err="1" smtClean="0"/>
              <a:t>Luigi</a:t>
            </a:r>
            <a:r>
              <a:rPr lang="nl-NL" sz="2700" dirty="0" smtClean="0"/>
              <a:t> </a:t>
            </a:r>
            <a:r>
              <a:rPr lang="nl-NL" sz="2700" dirty="0" err="1" smtClean="0"/>
              <a:t>Russollo</a:t>
            </a:r>
            <a:r>
              <a:rPr lang="nl-NL" sz="2700" dirty="0" smtClean="0"/>
              <a:t> (1912/13)</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13</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il_fi" descr="http://www.falconmotorcycles.com/images/stories/news/price_blog/giacomo_balla_speed_of_a_motorcycle.jpg"/>
          <p:cNvPicPr>
            <a:picLocks noGrp="1"/>
          </p:cNvPicPr>
          <p:nvPr>
            <p:ph idx="1"/>
          </p:nvPr>
        </p:nvPicPr>
        <p:blipFill>
          <a:blip r:embed="rId3" cstate="print"/>
          <a:srcRect/>
          <a:stretch>
            <a:fillRect/>
          </a:stretch>
        </p:blipFill>
        <p:spPr bwMode="auto">
          <a:xfrm>
            <a:off x="755576" y="1628800"/>
            <a:ext cx="6255396"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Futurisme</a:t>
            </a:r>
            <a:br>
              <a:rPr lang="nl-NL" sz="2700" dirty="0" smtClean="0"/>
            </a:br>
            <a:r>
              <a:rPr lang="nl-NL" sz="2700" dirty="0" smtClean="0"/>
              <a:t>Ben van Schijndel, 2007</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14</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2050" name="Picture 2" descr="C:\Users\Ben van Schijndel\Documents\Mijn foto's\Expostie foto's\Nachtopnamen\IMG_1741a.jpg"/>
          <p:cNvPicPr>
            <a:picLocks noGrp="1" noChangeAspect="1" noChangeArrowheads="1"/>
          </p:cNvPicPr>
          <p:nvPr>
            <p:ph idx="1"/>
          </p:nvPr>
        </p:nvPicPr>
        <p:blipFill>
          <a:blip r:embed="rId3" cstate="print"/>
          <a:srcRect/>
          <a:stretch>
            <a:fillRect/>
          </a:stretch>
        </p:blipFill>
        <p:spPr bwMode="auto">
          <a:xfrm>
            <a:off x="457200" y="1805781"/>
            <a:ext cx="8229600" cy="4114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Futurisme</a:t>
            </a:r>
            <a:br>
              <a:rPr lang="nl-NL" sz="2700" dirty="0" smtClean="0"/>
            </a:br>
            <a:r>
              <a:rPr lang="nl-NL" sz="2700" dirty="0" smtClean="0"/>
              <a:t>Ben van Schijndel , 2006</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15</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26" name="Picture 2" descr="C:\Users\Ben van Schijndel\Documents\Mijn foto's\Expostie foto's\Objecten\IMG_0886.JPG"/>
          <p:cNvPicPr>
            <a:picLocks noGrp="1" noChangeAspect="1" noChangeArrowheads="1"/>
          </p:cNvPicPr>
          <p:nvPr>
            <p:ph idx="1"/>
          </p:nvPr>
        </p:nvPicPr>
        <p:blipFill>
          <a:blip r:embed="rId3" cstate="print"/>
          <a:srcRect/>
          <a:stretch>
            <a:fillRect/>
          </a:stretch>
        </p:blipFill>
        <p:spPr bwMode="auto">
          <a:xfrm>
            <a:off x="1619672" y="1484784"/>
            <a:ext cx="6401685" cy="480126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Futurisme</a:t>
            </a:r>
            <a:br>
              <a:rPr lang="nl-NL" sz="2700" dirty="0" smtClean="0"/>
            </a:br>
            <a:r>
              <a:rPr lang="nl-NL" sz="2700" dirty="0" smtClean="0"/>
              <a:t>Ben van Schijndel, 2006</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16</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2050" name="Picture 2" descr="C:\Users\Ben van Schijndel\Documents\Mijn foto's\Expostie foto's\Objecten\06-05.35.b.jpg"/>
          <p:cNvPicPr>
            <a:picLocks noGrp="1" noChangeAspect="1" noChangeArrowheads="1"/>
          </p:cNvPicPr>
          <p:nvPr>
            <p:ph idx="1"/>
          </p:nvPr>
        </p:nvPicPr>
        <p:blipFill>
          <a:blip r:embed="rId3" cstate="print"/>
          <a:srcRect/>
          <a:stretch>
            <a:fillRect/>
          </a:stretch>
        </p:blipFill>
        <p:spPr bwMode="auto">
          <a:xfrm>
            <a:off x="1168476" y="1600200"/>
            <a:ext cx="6807048" cy="452596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Kubisme</a:t>
            </a:r>
            <a:br>
              <a:rPr lang="nl-NL" sz="2700" dirty="0" smtClean="0"/>
            </a:br>
            <a:r>
              <a:rPr lang="nl-NL" sz="2700" dirty="0" err="1" smtClean="0"/>
              <a:t>Georges</a:t>
            </a:r>
            <a:r>
              <a:rPr lang="nl-NL" sz="2700" dirty="0" smtClean="0"/>
              <a:t> </a:t>
            </a:r>
            <a:r>
              <a:rPr lang="nl-NL" sz="2700" dirty="0" err="1" smtClean="0"/>
              <a:t>Braque</a:t>
            </a:r>
            <a:r>
              <a:rPr lang="nl-NL" sz="2700" dirty="0" smtClean="0"/>
              <a:t> (1882 – 1963)</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17</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il_fi" descr="http://kunstblik.files.wordpress.com/2011/08/braque_woman-with-a-guitar.jpg"/>
          <p:cNvPicPr>
            <a:picLocks noGrp="1"/>
          </p:cNvPicPr>
          <p:nvPr>
            <p:ph idx="1"/>
          </p:nvPr>
        </p:nvPicPr>
        <p:blipFill>
          <a:blip r:embed="rId3" cstate="print"/>
          <a:srcRect/>
          <a:stretch>
            <a:fillRect/>
          </a:stretch>
        </p:blipFill>
        <p:spPr bwMode="auto">
          <a:xfrm>
            <a:off x="2843808" y="1700808"/>
            <a:ext cx="3096344"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Kubisme</a:t>
            </a:r>
            <a:br>
              <a:rPr lang="nl-NL" sz="2700" dirty="0" smtClean="0"/>
            </a:br>
            <a:r>
              <a:rPr lang="nl-NL" sz="2700" dirty="0" err="1" smtClean="0"/>
              <a:t>Pablo</a:t>
            </a:r>
            <a:r>
              <a:rPr lang="nl-NL" sz="2700" dirty="0" smtClean="0"/>
              <a:t> Picasso (1881 – 1973)</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18</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1" name="il_fi" descr="http://www.webkwestie.nl/davinci%20code/assets/images/25_kubisme_pablo_picasso.jpg"/>
          <p:cNvPicPr>
            <a:picLocks noGrp="1"/>
          </p:cNvPicPr>
          <p:nvPr>
            <p:ph idx="1"/>
          </p:nvPr>
        </p:nvPicPr>
        <p:blipFill>
          <a:blip r:embed="rId3" cstate="print"/>
          <a:srcRect/>
          <a:stretch>
            <a:fillRect/>
          </a:stretch>
        </p:blipFill>
        <p:spPr bwMode="auto">
          <a:xfrm>
            <a:off x="2627784" y="1700808"/>
            <a:ext cx="3168352"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Kubisme</a:t>
            </a:r>
            <a:br>
              <a:rPr lang="nl-NL" sz="2700" dirty="0" smtClean="0"/>
            </a:br>
            <a:r>
              <a:rPr lang="nl-NL" sz="2700" dirty="0" smtClean="0"/>
              <a:t>Ben van Schijndel, 1992</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19</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Fotoclub Houten\Presentaties BvS\2012_02_28\Homo ludens.jpg"/>
          <p:cNvPicPr>
            <a:picLocks noGrp="1"/>
          </p:cNvPicPr>
          <p:nvPr>
            <p:ph idx="1"/>
          </p:nvPr>
        </p:nvPicPr>
        <p:blipFill>
          <a:blip r:embed="rId3" cstate="print"/>
          <a:srcRect/>
          <a:stretch>
            <a:fillRect/>
          </a:stretch>
        </p:blipFill>
        <p:spPr bwMode="auto">
          <a:xfrm>
            <a:off x="2483768" y="1340768"/>
            <a:ext cx="3676711"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smtClean="0"/>
              <a:t>Registratie of Impressie</a:t>
            </a:r>
            <a:endParaRPr lang="nl-NL" sz="2400" dirty="0"/>
          </a:p>
        </p:txBody>
      </p:sp>
      <p:pic>
        <p:nvPicPr>
          <p:cNvPr id="3074" name="Picture 2" descr="C:\Users\Ben van Schijndel\Documents\Mijn foto's\Expostie foto's\Natuur\IMG_5013.JPG"/>
          <p:cNvPicPr>
            <a:picLocks noGrp="1" noChangeAspect="1" noChangeArrowheads="1"/>
          </p:cNvPicPr>
          <p:nvPr>
            <p:ph idx="1"/>
          </p:nvPr>
        </p:nvPicPr>
        <p:blipFill>
          <a:blip r:embed="rId2" cstate="print"/>
          <a:srcRect/>
          <a:stretch>
            <a:fillRect/>
          </a:stretch>
        </p:blipFill>
        <p:spPr bwMode="auto">
          <a:xfrm>
            <a:off x="683568" y="1268760"/>
            <a:ext cx="3312368" cy="4967710"/>
          </a:xfrm>
          <a:prstGeom prst="rect">
            <a:avLst/>
          </a:prstGeom>
          <a:noFill/>
        </p:spPr>
      </p:pic>
      <p:pic>
        <p:nvPicPr>
          <p:cNvPr id="3075" name="Picture 3" descr="C:\Users\Ben van Schijndel\Documents\Mijn foto's\Expostie foto's\Natuur\DSC_4698.JPG"/>
          <p:cNvPicPr>
            <a:picLocks noChangeAspect="1" noChangeArrowheads="1"/>
          </p:cNvPicPr>
          <p:nvPr/>
        </p:nvPicPr>
        <p:blipFill>
          <a:blip r:embed="rId3" cstate="print"/>
          <a:srcRect/>
          <a:stretch>
            <a:fillRect/>
          </a:stretch>
        </p:blipFill>
        <p:spPr bwMode="auto">
          <a:xfrm>
            <a:off x="4932040" y="1268760"/>
            <a:ext cx="3312368" cy="4981491"/>
          </a:xfrm>
          <a:prstGeom prst="rect">
            <a:avLst/>
          </a:prstGeom>
          <a:noFill/>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2</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Kubisme</a:t>
            </a:r>
            <a:br>
              <a:rPr lang="nl-NL" sz="2700" dirty="0" smtClean="0"/>
            </a:br>
            <a:r>
              <a:rPr lang="nl-NL" sz="2700" dirty="0" smtClean="0"/>
              <a:t>Ben van Schijndel, 1995</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20</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Fotoclub Houten\Presentaties BvS\2012_02_28\Gouden Tempel_0002.jpg"/>
          <p:cNvPicPr>
            <a:picLocks noGrp="1"/>
          </p:cNvPicPr>
          <p:nvPr>
            <p:ph idx="1"/>
          </p:nvPr>
        </p:nvPicPr>
        <p:blipFill>
          <a:blip r:embed="rId3" cstate="print"/>
          <a:srcRect/>
          <a:stretch>
            <a:fillRect/>
          </a:stretch>
        </p:blipFill>
        <p:spPr bwMode="auto">
          <a:xfrm>
            <a:off x="1871777" y="2062728"/>
            <a:ext cx="5400446" cy="3600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Kubisme</a:t>
            </a:r>
            <a:br>
              <a:rPr lang="nl-NL" sz="2700" dirty="0" smtClean="0"/>
            </a:br>
            <a:r>
              <a:rPr lang="nl-NL" sz="2700" dirty="0" smtClean="0"/>
              <a:t>Ben van Schijndel, 1996</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21</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4" name="Tijdelijke aanduiding voor inhoud 13" descr="C:\Users\Ben van Schijndel\Documents\Fotoclub Houten\Presentaties BvS\2012_02_27\Analytisch Kubisme_0001.jpg"/>
          <p:cNvPicPr>
            <a:picLocks noGrp="1"/>
          </p:cNvPicPr>
          <p:nvPr>
            <p:ph idx="1"/>
          </p:nvPr>
        </p:nvPicPr>
        <p:blipFill>
          <a:blip r:embed="rId3" cstate="print"/>
          <a:srcRect/>
          <a:stretch>
            <a:fillRect/>
          </a:stretch>
        </p:blipFill>
        <p:spPr bwMode="auto">
          <a:xfrm>
            <a:off x="2772581" y="1600200"/>
            <a:ext cx="3598838"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Marcel du </a:t>
            </a:r>
            <a:r>
              <a:rPr lang="nl-NL" sz="2700" dirty="0" err="1" smtClean="0"/>
              <a:t>Champ</a:t>
            </a:r>
            <a:r>
              <a:rPr lang="nl-NL" sz="2700" dirty="0" smtClean="0"/>
              <a:t> (1887 – 1968)</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22</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http://upload.wikimedia.org/wikipedia/commons/thumb/e/e2/Marcel_Duchamp_01.jpg/220px-Marcel_Duchamp_01.jpg">
            <a:hlinkClick r:id="rId3"/>
          </p:cNvPr>
          <p:cNvPicPr>
            <a:picLocks noGrp="1"/>
          </p:cNvPicPr>
          <p:nvPr>
            <p:ph idx="1"/>
          </p:nvPr>
        </p:nvPicPr>
        <p:blipFill>
          <a:blip r:embed="rId4" cstate="print"/>
          <a:srcRect/>
          <a:stretch>
            <a:fillRect/>
          </a:stretch>
        </p:blipFill>
        <p:spPr bwMode="auto">
          <a:xfrm>
            <a:off x="2771800" y="1628800"/>
            <a:ext cx="3600400"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Marcel du </a:t>
            </a:r>
            <a:r>
              <a:rPr lang="nl-NL" sz="2700" dirty="0" err="1" smtClean="0"/>
              <a:t>Champ</a:t>
            </a:r>
            <a:r>
              <a:rPr lang="nl-NL" sz="2700" dirty="0" smtClean="0"/>
              <a:t> (1887 – 1868)</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23</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Tijdelijke aanduiding voor inhoud 9" descr="Bestand:Marcel Duchamp.jpg">
            <a:hlinkClick r:id="rId3"/>
          </p:cNvPr>
          <p:cNvPicPr>
            <a:picLocks noGrp="1"/>
          </p:cNvPicPr>
          <p:nvPr>
            <p:ph idx="1"/>
          </p:nvPr>
        </p:nvPicPr>
        <p:blipFill>
          <a:blip r:embed="rId4" cstate="print"/>
          <a:srcRect/>
          <a:stretch>
            <a:fillRect/>
          </a:stretch>
        </p:blipFill>
        <p:spPr bwMode="auto">
          <a:xfrm>
            <a:off x="2843808" y="1628800"/>
            <a:ext cx="3744416"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Marcel du </a:t>
            </a:r>
            <a:r>
              <a:rPr lang="nl-NL" sz="2700" dirty="0" err="1" smtClean="0"/>
              <a:t>Champ</a:t>
            </a:r>
            <a:r>
              <a:rPr lang="nl-NL" sz="2700" dirty="0" smtClean="0"/>
              <a:t> (1887 – 1868)</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24</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il_fi" descr="http://www.dailyartfixx.com/wp-content/uploads/2011/07/LHOOQ-Mona-Lisa-With-Moustache-Marcel-Duchamp-1919.jpg.jpg"/>
          <p:cNvPicPr>
            <a:picLocks noGrp="1"/>
          </p:cNvPicPr>
          <p:nvPr>
            <p:ph idx="1"/>
          </p:nvPr>
        </p:nvPicPr>
        <p:blipFill>
          <a:blip r:embed="rId3" cstate="print"/>
          <a:srcRect/>
          <a:stretch>
            <a:fillRect/>
          </a:stretch>
        </p:blipFill>
        <p:spPr bwMode="auto">
          <a:xfrm>
            <a:off x="2555776" y="1268760"/>
            <a:ext cx="4032447"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Marcel du </a:t>
            </a:r>
            <a:r>
              <a:rPr lang="nl-NL" sz="2700" dirty="0" err="1" smtClean="0"/>
              <a:t>Champ</a:t>
            </a:r>
            <a:r>
              <a:rPr lang="nl-NL" sz="2700" dirty="0" smtClean="0"/>
              <a:t> (1887 – 1868)</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25</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2" name="il_fi" descr="http://static.flickr.com/1163/532851130_4498f3b628.jpg"/>
          <p:cNvPicPr>
            <a:picLocks noGrp="1"/>
          </p:cNvPicPr>
          <p:nvPr>
            <p:ph idx="1"/>
          </p:nvPr>
        </p:nvPicPr>
        <p:blipFill>
          <a:blip r:embed="rId3" cstate="print"/>
          <a:srcRect/>
          <a:stretch>
            <a:fillRect/>
          </a:stretch>
        </p:blipFill>
        <p:spPr bwMode="auto">
          <a:xfrm>
            <a:off x="2483768" y="1340768"/>
            <a:ext cx="3960440"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Ben van Schijndel, 2007</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26</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1" name="Tijdelijke aanduiding voor inhoud 10" descr="C:\Users\Ben van Schijndel\Documents\Mijn foto's\Expostie foto's\Glaskunst\Glas zweden 1a.jpg"/>
          <p:cNvPicPr>
            <a:picLocks noGrp="1"/>
          </p:cNvPicPr>
          <p:nvPr>
            <p:ph idx="1"/>
          </p:nvPr>
        </p:nvPicPr>
        <p:blipFill>
          <a:blip r:embed="rId3" cstate="print"/>
          <a:srcRect/>
          <a:stretch>
            <a:fillRect/>
          </a:stretch>
        </p:blipFill>
        <p:spPr bwMode="auto">
          <a:xfrm>
            <a:off x="1691680" y="1268760"/>
            <a:ext cx="5544616"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Ben van Schijndel, 2007</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27</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Glaskunst\Glas zweden 2.jpg"/>
          <p:cNvPicPr>
            <a:picLocks noGrp="1"/>
          </p:cNvPicPr>
          <p:nvPr>
            <p:ph idx="1"/>
          </p:nvPr>
        </p:nvPicPr>
        <p:blipFill>
          <a:blip r:embed="rId3" cstate="print"/>
          <a:srcRect/>
          <a:stretch>
            <a:fillRect/>
          </a:stretch>
        </p:blipFill>
        <p:spPr bwMode="auto">
          <a:xfrm>
            <a:off x="1187624" y="1484784"/>
            <a:ext cx="6696743"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Ben van Schijndel, 2005</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28</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Glaskunst\G&amp;L arbeider in glas.JPG"/>
          <p:cNvPicPr>
            <a:picLocks noGrp="1"/>
          </p:cNvPicPr>
          <p:nvPr>
            <p:ph idx="1"/>
          </p:nvPr>
        </p:nvPicPr>
        <p:blipFill>
          <a:blip r:embed="rId3" cstate="print"/>
          <a:srcRect/>
          <a:stretch>
            <a:fillRect/>
          </a:stretch>
        </p:blipFill>
        <p:spPr bwMode="auto">
          <a:xfrm>
            <a:off x="2843808" y="1268760"/>
            <a:ext cx="3456384"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err="1" smtClean="0"/>
              <a:t>Ready</a:t>
            </a:r>
            <a:r>
              <a:rPr lang="nl-NL" sz="2700" dirty="0" smtClean="0"/>
              <a:t> Mades</a:t>
            </a:r>
            <a:br>
              <a:rPr lang="nl-NL" sz="2700" dirty="0" smtClean="0"/>
            </a:br>
            <a:r>
              <a:rPr lang="nl-NL" sz="2700" dirty="0" smtClean="0"/>
              <a:t>Ben van Schijndel, 2005</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29</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Objecten\Uil.jpg"/>
          <p:cNvPicPr>
            <a:picLocks noGrp="1"/>
          </p:cNvPicPr>
          <p:nvPr>
            <p:ph idx="1"/>
          </p:nvPr>
        </p:nvPicPr>
        <p:blipFill>
          <a:blip r:embed="rId3" cstate="print"/>
          <a:srcRect/>
          <a:stretch>
            <a:fillRect/>
          </a:stretch>
        </p:blipFill>
        <p:spPr bwMode="auto">
          <a:xfrm>
            <a:off x="1220711" y="1340768"/>
            <a:ext cx="6735665" cy="47571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r>
              <a:rPr lang="nl-NL" sz="2800" dirty="0" smtClean="0"/>
              <a:t>Registratie of Impressie </a:t>
            </a:r>
            <a:endParaRPr lang="nl-NL" sz="2800" dirty="0"/>
          </a:p>
        </p:txBody>
      </p:sp>
      <p:sp>
        <p:nvSpPr>
          <p:cNvPr id="3" name="Tijdelijke aanduiding voor inhoud 2"/>
          <p:cNvSpPr>
            <a:spLocks noGrp="1"/>
          </p:cNvSpPr>
          <p:nvPr>
            <p:ph idx="1"/>
          </p:nvPr>
        </p:nvSpPr>
        <p:spPr/>
        <p:txBody>
          <a:bodyPr>
            <a:normAutofit/>
          </a:bodyPr>
          <a:lstStyle/>
          <a:p>
            <a:pPr>
              <a:buNone/>
            </a:pPr>
            <a:r>
              <a:rPr lang="nl-NL" sz="2800" dirty="0" smtClean="0"/>
              <a:t>Een verkenning naar creatieve tegenstrijdigheden.</a:t>
            </a:r>
          </a:p>
          <a:p>
            <a:r>
              <a:rPr lang="nl-NL" sz="2800" dirty="0"/>
              <a:t>f</a:t>
            </a:r>
            <a:r>
              <a:rPr lang="nl-NL" sz="2800" dirty="0" smtClean="0"/>
              <a:t>iguratief &lt;–&gt; abstract</a:t>
            </a:r>
          </a:p>
          <a:p>
            <a:r>
              <a:rPr lang="nl-NL" sz="2800" dirty="0"/>
              <a:t>t</a:t>
            </a:r>
            <a:r>
              <a:rPr lang="nl-NL" sz="2800" dirty="0" smtClean="0"/>
              <a:t>oegepast scherp &lt;-&gt; onscherp</a:t>
            </a:r>
          </a:p>
          <a:p>
            <a:r>
              <a:rPr lang="nl-NL" sz="2800" dirty="0" smtClean="0"/>
              <a:t>twee of meer foto’s als één kunstwerk</a:t>
            </a:r>
          </a:p>
          <a:p>
            <a:r>
              <a:rPr lang="nl-NL" sz="2800" dirty="0"/>
              <a:t>a</a:t>
            </a:r>
            <a:r>
              <a:rPr lang="nl-NL" sz="2800" dirty="0" smtClean="0"/>
              <a:t>fwijkende formaten</a:t>
            </a:r>
          </a:p>
          <a:p>
            <a:endParaRPr lang="nl-NL" sz="2800" dirty="0"/>
          </a:p>
          <a:p>
            <a:pPr>
              <a:buNone/>
            </a:pPr>
            <a:r>
              <a:rPr lang="nl-NL" sz="2800" dirty="0" smtClean="0"/>
              <a:t>    Maar vooral als bron van inspiratie ingegeven vanuit de kunsthistorie.</a:t>
            </a:r>
          </a:p>
          <a:p>
            <a:endParaRPr lang="nl-NL" sz="2800"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3</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30</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il_fi" descr="http://chisnell.com/art/Art%20Deco/Art-Deco%20entry.jpg"/>
          <p:cNvPicPr>
            <a:picLocks noGrp="1"/>
          </p:cNvPicPr>
          <p:nvPr>
            <p:ph idx="1"/>
          </p:nvPr>
        </p:nvPicPr>
        <p:blipFill>
          <a:blip r:embed="rId3" cstate="print"/>
          <a:srcRect/>
          <a:stretch>
            <a:fillRect/>
          </a:stretch>
        </p:blipFill>
        <p:spPr bwMode="auto">
          <a:xfrm>
            <a:off x="611560" y="2060848"/>
            <a:ext cx="3672408" cy="3648075"/>
          </a:xfrm>
          <a:prstGeom prst="rect">
            <a:avLst/>
          </a:prstGeom>
          <a:noFill/>
          <a:ln w="9525">
            <a:noFill/>
            <a:miter lim="800000"/>
            <a:headEnd/>
            <a:tailEnd/>
          </a:ln>
        </p:spPr>
      </p:pic>
      <p:pic>
        <p:nvPicPr>
          <p:cNvPr id="11" name="il_fi" descr="http://www.jlfurniture.com/Art_Deco/Art_Deco_Round_Table/blue-details.jpg"/>
          <p:cNvPicPr/>
          <p:nvPr/>
        </p:nvPicPr>
        <p:blipFill>
          <a:blip r:embed="rId4" cstate="print"/>
          <a:srcRect/>
          <a:stretch>
            <a:fillRect/>
          </a:stretch>
        </p:blipFill>
        <p:spPr bwMode="auto">
          <a:xfrm>
            <a:off x="4716016" y="2060848"/>
            <a:ext cx="3429420" cy="36051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31</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il_fi" descr="http://katieforrester.files.wordpress.com/2010/09/art-deco-4.jpg"/>
          <p:cNvPicPr>
            <a:picLocks noGrp="1"/>
          </p:cNvPicPr>
          <p:nvPr>
            <p:ph idx="1"/>
          </p:nvPr>
        </p:nvPicPr>
        <p:blipFill>
          <a:blip r:embed="rId3" cstate="print"/>
          <a:srcRect/>
          <a:stretch>
            <a:fillRect/>
          </a:stretch>
        </p:blipFill>
        <p:spPr bwMode="auto">
          <a:xfrm>
            <a:off x="2781300" y="1605756"/>
            <a:ext cx="3581400" cy="451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br>
              <a:rPr lang="nl-NL" sz="2700" dirty="0" smtClean="0"/>
            </a:br>
            <a:r>
              <a:rPr lang="nl-NL" sz="2700" dirty="0" smtClean="0"/>
              <a:t>Ben van Schijndel, 2011</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32</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Tijdelijke aanduiding voor inhoud 9" descr="C:\Users\Ben van Schijndel\Documents\Mijn foto's\Expostie foto's\Glaskunst\IMG_5689 b.jpg"/>
          <p:cNvPicPr>
            <a:picLocks noGrp="1"/>
          </p:cNvPicPr>
          <p:nvPr>
            <p:ph idx="1"/>
          </p:nvPr>
        </p:nvPicPr>
        <p:blipFill>
          <a:blip r:embed="rId3" cstate="print"/>
          <a:srcRect/>
          <a:stretch>
            <a:fillRect/>
          </a:stretch>
        </p:blipFill>
        <p:spPr bwMode="auto">
          <a:xfrm>
            <a:off x="1691680" y="1484784"/>
            <a:ext cx="5688632"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br>
              <a:rPr lang="nl-NL" sz="2700" dirty="0" smtClean="0"/>
            </a:br>
            <a:r>
              <a:rPr lang="nl-NL" sz="2700" dirty="0" smtClean="0"/>
              <a:t>Ben van Schijndel, 2005</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33</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Glaskunst\G&amp;L abstract glas1a.jpg"/>
          <p:cNvPicPr>
            <a:picLocks noGrp="1"/>
          </p:cNvPicPr>
          <p:nvPr>
            <p:ph idx="1"/>
          </p:nvPr>
        </p:nvPicPr>
        <p:blipFill>
          <a:blip r:embed="rId3" cstate="print"/>
          <a:srcRect/>
          <a:stretch>
            <a:fillRect/>
          </a:stretch>
        </p:blipFill>
        <p:spPr bwMode="auto">
          <a:xfrm>
            <a:off x="5004048" y="980728"/>
            <a:ext cx="3528392" cy="5030019"/>
          </a:xfrm>
          <a:prstGeom prst="rect">
            <a:avLst/>
          </a:prstGeom>
          <a:noFill/>
          <a:ln w="9525">
            <a:noFill/>
            <a:miter lim="800000"/>
            <a:headEnd/>
            <a:tailEnd/>
          </a:ln>
        </p:spPr>
      </p:pic>
      <p:pic>
        <p:nvPicPr>
          <p:cNvPr id="11" name="Afbeelding 10" descr="C:\Users\Ben van Schijndel\Documents\Mijn foto's\Expostie foto's\Glaskunst\G&amp;L abstract glas2a.jpg"/>
          <p:cNvPicPr/>
          <p:nvPr/>
        </p:nvPicPr>
        <p:blipFill>
          <a:blip r:embed="rId4" cstate="print"/>
          <a:srcRect/>
          <a:stretch>
            <a:fillRect/>
          </a:stretch>
        </p:blipFill>
        <p:spPr bwMode="auto">
          <a:xfrm>
            <a:off x="827584" y="980728"/>
            <a:ext cx="3528392"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r>
              <a:rPr lang="nl-NL" sz="2700" smtClean="0"/>
              <a:t/>
            </a:r>
            <a:br>
              <a:rPr lang="nl-NL" sz="2700" smtClean="0"/>
            </a:br>
            <a:r>
              <a:rPr lang="nl-NL" sz="2700" smtClean="0"/>
              <a:t>Architectuur</a:t>
            </a: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34</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2" name="Tijdelijke aanduiding voor inhoud 11" descr="Modern Art Deco House Design Exterior"/>
          <p:cNvPicPr>
            <a:picLocks noGrp="1"/>
          </p:cNvPicPr>
          <p:nvPr>
            <p:ph idx="1"/>
          </p:nvPr>
        </p:nvPicPr>
        <p:blipFill>
          <a:blip r:embed="rId3" cstate="print"/>
          <a:srcRect/>
          <a:stretch>
            <a:fillRect/>
          </a:stretch>
        </p:blipFill>
        <p:spPr bwMode="auto">
          <a:xfrm>
            <a:off x="395536" y="2060848"/>
            <a:ext cx="3600400" cy="3456384"/>
          </a:xfrm>
          <a:prstGeom prst="rect">
            <a:avLst/>
          </a:prstGeom>
          <a:noFill/>
          <a:ln w="9525">
            <a:noFill/>
            <a:miter lim="800000"/>
            <a:headEnd/>
            <a:tailEnd/>
          </a:ln>
        </p:spPr>
      </p:pic>
      <p:pic>
        <p:nvPicPr>
          <p:cNvPr id="13" name="il_fi" descr="http://www.so-nouveau.com/Images/art%20deco%20house.jpg"/>
          <p:cNvPicPr/>
          <p:nvPr/>
        </p:nvPicPr>
        <p:blipFill>
          <a:blip r:embed="rId4" cstate="print"/>
          <a:srcRect/>
          <a:stretch>
            <a:fillRect/>
          </a:stretch>
        </p:blipFill>
        <p:spPr bwMode="auto">
          <a:xfrm>
            <a:off x="4355976" y="2060848"/>
            <a:ext cx="4392488"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Art Deco (1920 – 1939)</a:t>
            </a:r>
            <a:br>
              <a:rPr lang="nl-NL" sz="2700" dirty="0" smtClean="0"/>
            </a:br>
            <a:r>
              <a:rPr lang="nl-NL" sz="2700" dirty="0" smtClean="0"/>
              <a:t>Ben van Schijndel, 2007</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35</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Architectuur\Beatrixsluis Vreeswijk.jpg"/>
          <p:cNvPicPr>
            <a:picLocks noGrp="1"/>
          </p:cNvPicPr>
          <p:nvPr>
            <p:ph idx="1"/>
          </p:nvPr>
        </p:nvPicPr>
        <p:blipFill>
          <a:blip r:embed="rId3" cstate="print"/>
          <a:srcRect/>
          <a:stretch>
            <a:fillRect/>
          </a:stretch>
        </p:blipFill>
        <p:spPr bwMode="auto">
          <a:xfrm>
            <a:off x="1979712" y="1052736"/>
            <a:ext cx="4999286" cy="50734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De Stijl (1917 – 1932)</a:t>
            </a:r>
            <a:br>
              <a:rPr lang="nl-NL" sz="2700" dirty="0" smtClean="0"/>
            </a:br>
            <a:r>
              <a:rPr lang="nl-NL" sz="2700" dirty="0" smtClean="0"/>
              <a:t>Piet Mondriaan  (1872 -1944)</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36</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1" name="il_fi" descr="http://bkrkunst.nl/wp-content/uploads/2011/01/mondriaan.jpg"/>
          <p:cNvPicPr>
            <a:picLocks noGrp="1"/>
          </p:cNvPicPr>
          <p:nvPr>
            <p:ph idx="1"/>
          </p:nvPr>
        </p:nvPicPr>
        <p:blipFill>
          <a:blip r:embed="rId3" cstate="print"/>
          <a:srcRect/>
          <a:stretch>
            <a:fillRect/>
          </a:stretch>
        </p:blipFill>
        <p:spPr bwMode="auto">
          <a:xfrm>
            <a:off x="395536" y="1844824"/>
            <a:ext cx="3960440" cy="3304768"/>
          </a:xfrm>
          <a:prstGeom prst="rect">
            <a:avLst/>
          </a:prstGeom>
          <a:noFill/>
          <a:ln w="9525">
            <a:noFill/>
            <a:miter lim="800000"/>
            <a:headEnd/>
            <a:tailEnd/>
          </a:ln>
        </p:spPr>
      </p:pic>
      <p:pic>
        <p:nvPicPr>
          <p:cNvPr id="12" name="il_fi" descr="http://www.museum-online.nl/imageproxyboijmans.asp?cache=yes&amp;maxheight=500&amp;maxwidth=500&amp;filename=1542%20(mK).JPG&amp;cache=yes"/>
          <p:cNvPicPr/>
          <p:nvPr/>
        </p:nvPicPr>
        <p:blipFill>
          <a:blip r:embed="rId4" cstate="print"/>
          <a:srcRect/>
          <a:stretch>
            <a:fillRect/>
          </a:stretch>
        </p:blipFill>
        <p:spPr bwMode="auto">
          <a:xfrm>
            <a:off x="4932040" y="1844824"/>
            <a:ext cx="3591222"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800" dirty="0" smtClean="0"/>
              <a:t>                                 </a:t>
            </a:r>
            <a:r>
              <a:rPr lang="nl-NL" sz="2700" dirty="0" smtClean="0"/>
              <a:t>De Stijl (1917 – 1932)</a:t>
            </a:r>
            <a:br>
              <a:rPr lang="nl-NL" sz="2700" dirty="0" smtClean="0"/>
            </a:br>
            <a:r>
              <a:rPr lang="nl-NL" sz="2700" dirty="0" smtClean="0"/>
              <a:t/>
            </a:r>
            <a:br>
              <a:rPr lang="nl-NL" sz="2700" dirty="0" smtClean="0"/>
            </a:br>
            <a:r>
              <a:rPr lang="nl-NL" sz="2700" dirty="0" smtClean="0"/>
              <a:t>Gerrit Rietveld (1888 – 1964)             Jacobus Oud (1890 – 1963)</a:t>
            </a:r>
            <a:br>
              <a:rPr lang="nl-NL" sz="2700" dirty="0" smtClean="0"/>
            </a:br>
            <a:r>
              <a:rPr lang="nl-NL" sz="2700" dirty="0" err="1" smtClean="0"/>
              <a:t>Rietveld-Schröder</a:t>
            </a:r>
            <a:r>
              <a:rPr lang="nl-NL" sz="2700" dirty="0" smtClean="0"/>
              <a:t>  huis   (1924)         Café de Unie (1925)                    </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37</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Tijdelijke aanduiding voor inhoud 9" descr="Café de Unie, JJP Oud"/>
          <p:cNvPicPr>
            <a:picLocks noGrp="1"/>
          </p:cNvPicPr>
          <p:nvPr>
            <p:ph idx="1"/>
          </p:nvPr>
        </p:nvPicPr>
        <p:blipFill>
          <a:blip r:embed="rId3" cstate="print"/>
          <a:srcRect/>
          <a:stretch>
            <a:fillRect/>
          </a:stretch>
        </p:blipFill>
        <p:spPr bwMode="auto">
          <a:xfrm>
            <a:off x="5076056" y="2204864"/>
            <a:ext cx="2615184" cy="3730752"/>
          </a:xfrm>
          <a:prstGeom prst="rect">
            <a:avLst/>
          </a:prstGeom>
          <a:noFill/>
          <a:ln w="9525">
            <a:noFill/>
            <a:miter lim="800000"/>
            <a:headEnd/>
            <a:tailEnd/>
          </a:ln>
        </p:spPr>
      </p:pic>
      <p:pic>
        <p:nvPicPr>
          <p:cNvPr id="13" name="6126" descr="Rietveld-Schröderhuis">
            <a:hlinkClick r:id="rId4"/>
          </p:cNvPr>
          <p:cNvPicPr/>
          <p:nvPr/>
        </p:nvPicPr>
        <p:blipFill>
          <a:blip r:embed="rId5" cstate="print"/>
          <a:srcRect/>
          <a:stretch>
            <a:fillRect/>
          </a:stretch>
        </p:blipFill>
        <p:spPr bwMode="auto">
          <a:xfrm>
            <a:off x="395536" y="2420888"/>
            <a:ext cx="3888432" cy="2715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De Stijl (1917 – 1932)</a:t>
            </a:r>
            <a:br>
              <a:rPr lang="nl-NL" sz="2700" dirty="0" smtClean="0"/>
            </a:br>
            <a:r>
              <a:rPr lang="nl-NL" sz="2700" dirty="0" smtClean="0"/>
              <a:t>Ben van Schijndel,  1994</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38</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 name="Tijdelijke aanduiding voor inhoud 9" descr="C:\Users\Ben van Schijndel\Documents\Fotoclub Houten\Presentaties BvS\2012_03_05\Mondriaan 1 en 2_0003.jpg"/>
          <p:cNvPicPr>
            <a:picLocks noGrp="1"/>
          </p:cNvPicPr>
          <p:nvPr>
            <p:ph idx="1"/>
          </p:nvPr>
        </p:nvPicPr>
        <p:blipFill>
          <a:blip r:embed="rId3" cstate="print"/>
          <a:srcRect/>
          <a:stretch>
            <a:fillRect/>
          </a:stretch>
        </p:blipFill>
        <p:spPr bwMode="auto">
          <a:xfrm>
            <a:off x="962639" y="1600200"/>
            <a:ext cx="7218721"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a:solidFill>
            <a:schemeClr val="bg1">
              <a:lumMod val="95000"/>
            </a:schemeClr>
          </a:solidFill>
          <a:ln>
            <a:solidFill>
              <a:schemeClr val="bg2"/>
            </a:solidFill>
          </a:ln>
        </p:spPr>
        <p:txBody>
          <a:bodyPr>
            <a:normAutofit fontScale="90000"/>
          </a:bodyPr>
          <a:lstStyle/>
          <a:p>
            <a:pPr algn="l"/>
            <a:r>
              <a:rPr lang="nl-NL" sz="2800" dirty="0" smtClean="0"/>
              <a:t/>
            </a:r>
            <a:br>
              <a:rPr lang="nl-NL" sz="2800" dirty="0" smtClean="0"/>
            </a:br>
            <a:r>
              <a:rPr lang="nl-NL" sz="2800" dirty="0" smtClean="0"/>
              <a:t/>
            </a:r>
            <a:br>
              <a:rPr lang="nl-NL" sz="2800" dirty="0" smtClean="0"/>
            </a:br>
            <a:r>
              <a:rPr lang="nl-NL" sz="2800" dirty="0" smtClean="0"/>
              <a:t/>
            </a:r>
            <a:br>
              <a:rPr lang="nl-NL" sz="2800" dirty="0" smtClean="0"/>
            </a:br>
            <a:r>
              <a:rPr lang="nl-NL" sz="2700" dirty="0" smtClean="0"/>
              <a:t>De Stijl (1917 – 1932)</a:t>
            </a:r>
            <a:br>
              <a:rPr lang="nl-NL" sz="2700" dirty="0" smtClean="0"/>
            </a:br>
            <a:r>
              <a:rPr lang="nl-NL" sz="2700" dirty="0" smtClean="0"/>
              <a:t>Ben van Schijndel,  1995</a:t>
            </a:r>
            <a:br>
              <a:rPr lang="nl-NL" sz="2700" dirty="0" smtClean="0"/>
            </a:br>
            <a:r>
              <a:rPr lang="nl-NL" sz="2700" dirty="0" smtClean="0"/>
              <a:t/>
            </a:r>
            <a:br>
              <a:rPr lang="nl-NL" sz="2700" dirty="0" smtClean="0"/>
            </a:br>
            <a:r>
              <a:rPr lang="nl-NL" sz="2700" dirty="0" smtClean="0"/>
              <a:t/>
            </a:r>
            <a:br>
              <a:rPr lang="nl-NL" sz="2700" dirty="0" smtClean="0"/>
            </a:br>
            <a:r>
              <a:rPr lang="nl-NL" sz="2700" dirty="0" smtClean="0"/>
              <a:t/>
            </a:r>
            <a:br>
              <a:rPr lang="nl-NL" sz="2700" dirty="0" smtClean="0"/>
            </a:br>
            <a:r>
              <a:rPr lang="nl-NL" sz="2800" dirty="0" smtClean="0"/>
              <a:t/>
            </a:r>
            <a:br>
              <a:rPr lang="nl-NL" sz="2800" dirty="0" smtClean="0"/>
            </a:br>
            <a:endParaRPr lang="nl-NL" sz="2800" dirty="0"/>
          </a:p>
        </p:txBody>
      </p:sp>
      <p:sp>
        <p:nvSpPr>
          <p:cNvPr id="7" name="Tijdelijke aanduiding voor dianummer 6"/>
          <p:cNvSpPr>
            <a:spLocks noGrp="1"/>
          </p:cNvSpPr>
          <p:nvPr>
            <p:ph type="sldNum" sz="quarter" idx="12"/>
          </p:nvPr>
        </p:nvSpPr>
        <p:spPr/>
        <p:txBody>
          <a:bodyPr/>
          <a:lstStyle/>
          <a:p>
            <a:fld id="{EF48E90E-DBB8-445D-B458-797087F301E1}" type="slidenum">
              <a:rPr lang="nl-NL" smtClean="0"/>
              <a:pPr/>
              <a:t>39</a:t>
            </a:fld>
            <a:endParaRPr lang="nl-NL"/>
          </a:p>
        </p:txBody>
      </p:sp>
      <p:sp>
        <p:nvSpPr>
          <p:cNvPr id="8" name="Tijdelijke aanduiding voor voettekst 7"/>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Fotoclub Houten\Presentaties BvS\2012_03_05\Mondriaan 1 en 2_0001.jpg"/>
          <p:cNvPicPr>
            <a:picLocks noGrp="1"/>
          </p:cNvPicPr>
          <p:nvPr>
            <p:ph idx="1"/>
          </p:nvPr>
        </p:nvPicPr>
        <p:blipFill>
          <a:blip r:embed="rId3" cstate="print"/>
          <a:srcRect/>
          <a:stretch>
            <a:fillRect/>
          </a:stretch>
        </p:blipFill>
        <p:spPr bwMode="auto">
          <a:xfrm>
            <a:off x="3995936" y="476672"/>
            <a:ext cx="4334157" cy="56494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smtClean="0"/>
              <a:t>Registratie of Impressie </a:t>
            </a:r>
            <a:endParaRPr lang="nl-NL" sz="2400" dirty="0"/>
          </a:p>
        </p:txBody>
      </p:sp>
      <p:pic>
        <p:nvPicPr>
          <p:cNvPr id="4098" name="Picture 2" descr="C:\Users\Ben van Schijndel\Documents\Mijn foto's\Expostie foto's\Objecten\05-06.03d droom fietsercorr2.jpg"/>
          <p:cNvPicPr>
            <a:picLocks noGrp="1" noChangeAspect="1" noChangeArrowheads="1"/>
          </p:cNvPicPr>
          <p:nvPr>
            <p:ph idx="1"/>
          </p:nvPr>
        </p:nvPicPr>
        <p:blipFill>
          <a:blip r:embed="rId2" cstate="print"/>
          <a:srcRect/>
          <a:stretch>
            <a:fillRect/>
          </a:stretch>
        </p:blipFill>
        <p:spPr bwMode="auto">
          <a:xfrm>
            <a:off x="4788024" y="2276872"/>
            <a:ext cx="4258883" cy="2829823"/>
          </a:xfrm>
          <a:prstGeom prst="rect">
            <a:avLst/>
          </a:prstGeom>
          <a:noFill/>
        </p:spPr>
      </p:pic>
      <p:pic>
        <p:nvPicPr>
          <p:cNvPr id="4099" name="Picture 3" descr="C:\Users\Ben van Schijndel\Documents\Mijn foto's\Foto's 2010\Giro d'Italia\DSC_2411.JPG"/>
          <p:cNvPicPr>
            <a:picLocks noChangeAspect="1" noChangeArrowheads="1"/>
          </p:cNvPicPr>
          <p:nvPr/>
        </p:nvPicPr>
        <p:blipFill>
          <a:blip r:embed="rId3" cstate="print"/>
          <a:srcRect/>
          <a:stretch>
            <a:fillRect/>
          </a:stretch>
        </p:blipFill>
        <p:spPr bwMode="auto">
          <a:xfrm>
            <a:off x="107504" y="2276872"/>
            <a:ext cx="4248472" cy="2832794"/>
          </a:xfrm>
          <a:prstGeom prst="rect">
            <a:avLst/>
          </a:prstGeom>
          <a:noFill/>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404664"/>
            <a:ext cx="8229600" cy="1143000"/>
          </a:xfrm>
          <a:solidFill>
            <a:schemeClr val="bg1">
              <a:lumMod val="95000"/>
            </a:schemeClr>
          </a:solidFill>
          <a:ln>
            <a:solidFill>
              <a:schemeClr val="bg1">
                <a:lumMod val="95000"/>
              </a:schemeClr>
            </a:solidFill>
          </a:ln>
        </p:spPr>
        <p:txBody>
          <a:bodyPr>
            <a:noAutofit/>
          </a:bodyPr>
          <a:lstStyle/>
          <a:p>
            <a:pPr algn="l"/>
            <a:r>
              <a:rPr lang="nl-NL" sz="2400" dirty="0" smtClean="0"/>
              <a:t>Pop Art: Roy </a:t>
            </a:r>
            <a:r>
              <a:rPr lang="nl-NL" sz="2400" dirty="0" err="1" smtClean="0"/>
              <a:t>Lichtenstein</a:t>
            </a:r>
            <a:r>
              <a:rPr lang="nl-NL" sz="2400" dirty="0" smtClean="0"/>
              <a:t> (1923 – 1997)</a:t>
            </a:r>
            <a:br>
              <a:rPr lang="nl-NL" sz="2400" dirty="0" smtClean="0"/>
            </a:br>
            <a:r>
              <a:rPr lang="nl-NL" sz="2400" dirty="0" smtClean="0"/>
              <a:t>Afwijkende formaten: grote afbeeldingen van “striptekeningen”</a:t>
            </a:r>
            <a:endParaRPr lang="nl-NL" sz="2400" dirty="0"/>
          </a:p>
        </p:txBody>
      </p:sp>
      <p:pic>
        <p:nvPicPr>
          <p:cNvPr id="4" name="Tijdelijke aanduiding voor inhoud 3" descr="http://upload.wikimedia.org/wikipedia/en/thumb/b/b7/Roy_Lichtenstein_Whaam.jpg/300px-Roy_Lichtenstein_Whaam.jpg">
            <a:hlinkClick r:id="rId2"/>
          </p:cNvPr>
          <p:cNvPicPr>
            <a:picLocks noGrp="1"/>
          </p:cNvPicPr>
          <p:nvPr>
            <p:ph idx="1"/>
          </p:nvPr>
        </p:nvPicPr>
        <p:blipFill>
          <a:blip r:embed="rId3" cstate="print"/>
          <a:srcRect/>
          <a:stretch>
            <a:fillRect/>
          </a:stretch>
        </p:blipFill>
        <p:spPr bwMode="auto">
          <a:xfrm>
            <a:off x="539552" y="1628800"/>
            <a:ext cx="8064896" cy="4248472"/>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40</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1">
                <a:lumMod val="95000"/>
              </a:schemeClr>
            </a:solidFill>
          </a:ln>
        </p:spPr>
        <p:txBody>
          <a:bodyPr>
            <a:normAutofit/>
          </a:bodyPr>
          <a:lstStyle/>
          <a:p>
            <a:pPr algn="l"/>
            <a:r>
              <a:rPr lang="nl-NL" sz="2400" dirty="0" smtClean="0"/>
              <a:t>Pop Art: Roy </a:t>
            </a:r>
            <a:r>
              <a:rPr lang="nl-NL" sz="2400" dirty="0" err="1" smtClean="0"/>
              <a:t>Lichtenstein</a:t>
            </a:r>
            <a:r>
              <a:rPr lang="nl-NL" sz="2400" dirty="0" smtClean="0"/>
              <a:t> (1923 – 1997)</a:t>
            </a:r>
            <a:br>
              <a:rPr lang="nl-NL" sz="2400" dirty="0" smtClean="0"/>
            </a:br>
            <a:r>
              <a:rPr lang="nl-NL" sz="2400" dirty="0" smtClean="0"/>
              <a:t>Afwijkende formaten: grote afbeeldingen van “striptekeningen”</a:t>
            </a:r>
            <a:endParaRPr lang="nl-NL" sz="2400" dirty="0"/>
          </a:p>
        </p:txBody>
      </p:sp>
      <p:pic>
        <p:nvPicPr>
          <p:cNvPr id="4" name="Tijdelijke aanduiding voor inhoud 3" descr="http://upload.wikimedia.org/wikipedia/en/thumb/d/df/Roy_Lichtenstein_Drowning_Girl.jpg/220px-Roy_Lichtenstein_Drowning_Girl.jpg">
            <a:hlinkClick r:id="rId2"/>
          </p:cNvPr>
          <p:cNvPicPr>
            <a:picLocks noGrp="1"/>
          </p:cNvPicPr>
          <p:nvPr>
            <p:ph idx="1"/>
          </p:nvPr>
        </p:nvPicPr>
        <p:blipFill>
          <a:blip r:embed="rId3" cstate="print"/>
          <a:srcRect/>
          <a:stretch>
            <a:fillRect/>
          </a:stretch>
        </p:blipFill>
        <p:spPr bwMode="auto">
          <a:xfrm>
            <a:off x="1907704" y="1700808"/>
            <a:ext cx="4968552" cy="4608511"/>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41</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1">
                <a:lumMod val="95000"/>
              </a:schemeClr>
            </a:solidFill>
          </a:ln>
        </p:spPr>
        <p:txBody>
          <a:bodyPr>
            <a:normAutofit/>
          </a:bodyPr>
          <a:lstStyle/>
          <a:p>
            <a:pPr algn="l"/>
            <a:r>
              <a:rPr lang="nl-NL" sz="2400" dirty="0" smtClean="0"/>
              <a:t>Pop Art: Roy </a:t>
            </a:r>
            <a:r>
              <a:rPr lang="nl-NL" sz="2400" dirty="0" err="1" smtClean="0"/>
              <a:t>Lichtenstein</a:t>
            </a:r>
            <a:r>
              <a:rPr lang="nl-NL" sz="2400" dirty="0" smtClean="0"/>
              <a:t> (1923 – 1997)</a:t>
            </a:r>
            <a:br>
              <a:rPr lang="nl-NL" sz="2400" dirty="0" smtClean="0"/>
            </a:br>
            <a:r>
              <a:rPr lang="nl-NL" sz="2400" dirty="0" smtClean="0"/>
              <a:t>Afwijkende formaten: grote afbeeldingen van “striptekeningen”</a:t>
            </a:r>
            <a:endParaRPr lang="nl-NL" sz="2400" dirty="0"/>
          </a:p>
        </p:txBody>
      </p:sp>
      <p:pic>
        <p:nvPicPr>
          <p:cNvPr id="4" name="rg_hi" descr="http://t2.gstatic.com/images?q=tbn:ANd9GcSlayyfLtWW5JFx2IB_92iD3AGoFkrVCH_d_DQItnjqblShaw0r">
            <a:hlinkClick r:id="rId2"/>
          </p:cNvPr>
          <p:cNvPicPr>
            <a:picLocks noGrp="1"/>
          </p:cNvPicPr>
          <p:nvPr>
            <p:ph idx="1"/>
          </p:nvPr>
        </p:nvPicPr>
        <p:blipFill>
          <a:blip r:embed="rId3" cstate="print"/>
          <a:srcRect/>
          <a:stretch>
            <a:fillRect/>
          </a:stretch>
        </p:blipFill>
        <p:spPr bwMode="auto">
          <a:xfrm>
            <a:off x="1835696" y="1628800"/>
            <a:ext cx="5112568" cy="4824536"/>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42</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1">
                <a:lumMod val="95000"/>
              </a:schemeClr>
            </a:solidFill>
          </a:ln>
        </p:spPr>
        <p:txBody>
          <a:bodyPr>
            <a:normAutofit/>
          </a:bodyPr>
          <a:lstStyle/>
          <a:p>
            <a:pPr algn="l"/>
            <a:r>
              <a:rPr lang="nl-NL" sz="2400" dirty="0" smtClean="0"/>
              <a:t>Pop Art: Ben van Schijndel, 2007</a:t>
            </a:r>
            <a:br>
              <a:rPr lang="nl-NL" sz="2400" dirty="0" smtClean="0"/>
            </a:br>
            <a:r>
              <a:rPr lang="nl-NL" sz="2400" dirty="0" smtClean="0"/>
              <a:t>Afwijkende formaten: grote afbeeldingen van (etalage)poppen</a:t>
            </a:r>
            <a:endParaRPr lang="nl-NL" sz="24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43</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8" name="Tijdelijke aanduiding voor inhoud 7" descr="C:\Users\Ben van Schijndel\Documents\Mijn foto's\Expostie foto's\Mensen\DSC_0297.JPG"/>
          <p:cNvPicPr>
            <a:picLocks noGrp="1"/>
          </p:cNvPicPr>
          <p:nvPr>
            <p:ph idx="1"/>
          </p:nvPr>
        </p:nvPicPr>
        <p:blipFill>
          <a:blip r:embed="rId2" cstate="print"/>
          <a:srcRect/>
          <a:stretch>
            <a:fillRect/>
          </a:stretch>
        </p:blipFill>
        <p:spPr bwMode="auto">
          <a:xfrm>
            <a:off x="1168476" y="1600200"/>
            <a:ext cx="6807048"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1">
                <a:lumMod val="95000"/>
              </a:schemeClr>
            </a:solidFill>
          </a:ln>
        </p:spPr>
        <p:txBody>
          <a:bodyPr>
            <a:normAutofit/>
          </a:bodyPr>
          <a:lstStyle/>
          <a:p>
            <a:pPr algn="l"/>
            <a:r>
              <a:rPr lang="nl-NL" sz="2400" dirty="0" smtClean="0"/>
              <a:t>Pop Art: Ben van Schijndel, 2008</a:t>
            </a:r>
            <a:br>
              <a:rPr lang="nl-NL" sz="2400" dirty="0" smtClean="0"/>
            </a:br>
            <a:r>
              <a:rPr lang="nl-NL" sz="2400" dirty="0" smtClean="0"/>
              <a:t>Afwijkende formaten: grote afbeeldingen van (etalage)poppen</a:t>
            </a:r>
            <a:endParaRPr lang="nl-NL" sz="24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44</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Mensen\DSC_0826.JPG"/>
          <p:cNvPicPr>
            <a:picLocks noGrp="1"/>
          </p:cNvPicPr>
          <p:nvPr>
            <p:ph idx="1"/>
          </p:nvPr>
        </p:nvPicPr>
        <p:blipFill>
          <a:blip r:embed="rId2" cstate="print"/>
          <a:srcRect/>
          <a:stretch>
            <a:fillRect/>
          </a:stretch>
        </p:blipFill>
        <p:spPr bwMode="auto">
          <a:xfrm>
            <a:off x="2555776" y="1484784"/>
            <a:ext cx="3448858" cy="4781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1">
                <a:lumMod val="95000"/>
              </a:schemeClr>
            </a:solidFill>
          </a:ln>
        </p:spPr>
        <p:txBody>
          <a:bodyPr>
            <a:normAutofit/>
          </a:bodyPr>
          <a:lstStyle/>
          <a:p>
            <a:pPr algn="l"/>
            <a:r>
              <a:rPr lang="nl-NL" sz="2400" dirty="0" smtClean="0"/>
              <a:t>Pop Art: Ben van Schijndel, 2010</a:t>
            </a:r>
            <a:br>
              <a:rPr lang="nl-NL" sz="2400" dirty="0" smtClean="0"/>
            </a:br>
            <a:r>
              <a:rPr lang="nl-NL" sz="2400" dirty="0" smtClean="0"/>
              <a:t>Afwijkende formaten: grote afbeeldingen van (etalage)poppen</a:t>
            </a:r>
            <a:endParaRPr lang="nl-NL" sz="24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45</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9" name="Tijdelijke aanduiding voor inhoud 8" descr="C:\Users\Ben van Schijndel\Documents\Mijn foto's\Expostie foto's\Mensen\IMG_4627 kopie 1.jpg"/>
          <p:cNvPicPr>
            <a:picLocks noGrp="1"/>
          </p:cNvPicPr>
          <p:nvPr>
            <p:ph idx="1"/>
          </p:nvPr>
        </p:nvPicPr>
        <p:blipFill>
          <a:blip r:embed="rId2" cstate="print"/>
          <a:srcRect/>
          <a:stretch>
            <a:fillRect/>
          </a:stretch>
        </p:blipFill>
        <p:spPr bwMode="auto">
          <a:xfrm>
            <a:off x="1979712" y="1484784"/>
            <a:ext cx="4855269" cy="4853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400" dirty="0" smtClean="0"/>
              <a:t>Pop Art:Andy </a:t>
            </a:r>
            <a:r>
              <a:rPr lang="nl-NL" sz="2400" dirty="0"/>
              <a:t>Warhol (1928 -1987</a:t>
            </a:r>
            <a:r>
              <a:rPr lang="nl-NL" sz="2400" dirty="0" smtClean="0"/>
              <a:t>)</a:t>
            </a:r>
            <a:br>
              <a:rPr lang="nl-NL" sz="2400" dirty="0" smtClean="0"/>
            </a:br>
            <a:r>
              <a:rPr lang="nl-NL" sz="2400" dirty="0" smtClean="0"/>
              <a:t>Alledaagse voorwerpen in extreme vergroting</a:t>
            </a:r>
            <a:r>
              <a:rPr lang="nl-NL" sz="2400" dirty="0"/>
              <a:t/>
            </a:r>
            <a:br>
              <a:rPr lang="nl-NL" sz="2400" dirty="0"/>
            </a:br>
            <a:endParaRPr lang="nl-NL" sz="2400" dirty="0"/>
          </a:p>
        </p:txBody>
      </p:sp>
      <p:pic>
        <p:nvPicPr>
          <p:cNvPr id="4" name="rg_hi" descr="http://t2.gstatic.com/images?q=tbn:ANd9GcQ0iXLol-s-ULzQamyoNhEuPUvbO67f50xGMMfzneiPfBwO9l8n">
            <a:hlinkClick r:id="rId2"/>
          </p:cNvPr>
          <p:cNvPicPr>
            <a:picLocks noGrp="1"/>
          </p:cNvPicPr>
          <p:nvPr>
            <p:ph idx="1"/>
          </p:nvPr>
        </p:nvPicPr>
        <p:blipFill>
          <a:blip r:embed="rId3" cstate="print"/>
          <a:srcRect/>
          <a:stretch>
            <a:fillRect/>
          </a:stretch>
        </p:blipFill>
        <p:spPr bwMode="auto">
          <a:xfrm>
            <a:off x="2123728" y="1484784"/>
            <a:ext cx="3672408" cy="5184576"/>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46</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 Ben van Schijndel (2007, 2009)</a:t>
            </a:r>
            <a:br>
              <a:rPr lang="nl-NL" sz="2400" dirty="0" smtClean="0"/>
            </a:br>
            <a:r>
              <a:rPr lang="nl-NL" sz="2400" dirty="0" smtClean="0"/>
              <a:t>Alledaagse voorwerpen in extreme vergroting</a:t>
            </a:r>
            <a:r>
              <a:rPr lang="nl-NL" sz="2400" dirty="0"/>
              <a:t/>
            </a:r>
            <a:br>
              <a:rPr lang="nl-NL" sz="2400" dirty="0"/>
            </a:br>
            <a:endParaRPr lang="nl-NL" sz="2400" dirty="0"/>
          </a:p>
        </p:txBody>
      </p:sp>
      <p:pic>
        <p:nvPicPr>
          <p:cNvPr id="5122" name="Picture 2" descr="C:\Users\Ben van Schijndel\Documents\Mijn foto's\Expostie foto's\Objecten\Campbell soup 3.JPG"/>
          <p:cNvPicPr>
            <a:picLocks noGrp="1" noChangeAspect="1" noChangeArrowheads="1"/>
          </p:cNvPicPr>
          <p:nvPr>
            <p:ph idx="1"/>
          </p:nvPr>
        </p:nvPicPr>
        <p:blipFill>
          <a:blip r:embed="rId2" cstate="print"/>
          <a:srcRect/>
          <a:stretch>
            <a:fillRect/>
          </a:stretch>
        </p:blipFill>
        <p:spPr bwMode="auto">
          <a:xfrm>
            <a:off x="539552" y="1412776"/>
            <a:ext cx="3447192" cy="5184576"/>
          </a:xfrm>
          <a:prstGeom prst="rect">
            <a:avLst/>
          </a:prstGeom>
          <a:noFill/>
        </p:spPr>
      </p:pic>
      <p:pic>
        <p:nvPicPr>
          <p:cNvPr id="5123" name="Picture 3" descr="C:\Users\Ben van Schijndel\Documents\Mijn foto's\Expostie foto's\Objecten\DSC_1535.JPG"/>
          <p:cNvPicPr>
            <a:picLocks noChangeAspect="1" noChangeArrowheads="1"/>
          </p:cNvPicPr>
          <p:nvPr/>
        </p:nvPicPr>
        <p:blipFill>
          <a:blip r:embed="rId3" cstate="print"/>
          <a:srcRect/>
          <a:stretch>
            <a:fillRect/>
          </a:stretch>
        </p:blipFill>
        <p:spPr bwMode="auto">
          <a:xfrm>
            <a:off x="4499992" y="1412776"/>
            <a:ext cx="3456434" cy="5184651"/>
          </a:xfrm>
          <a:prstGeom prst="rect">
            <a:avLst/>
          </a:prstGeom>
          <a:noFill/>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47</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Art:Andy </a:t>
            </a:r>
            <a:r>
              <a:rPr lang="nl-NL" sz="2400" dirty="0"/>
              <a:t>Warhol (1928 -1987</a:t>
            </a:r>
            <a:r>
              <a:rPr lang="nl-NL" sz="2400" dirty="0" smtClean="0"/>
              <a:t>)</a:t>
            </a:r>
            <a:br>
              <a:rPr lang="nl-NL" sz="2400" dirty="0" smtClean="0"/>
            </a:br>
            <a:r>
              <a:rPr lang="nl-NL" sz="2400" dirty="0" smtClean="0"/>
              <a:t>kleurschifting op alledaagse objecten</a:t>
            </a:r>
            <a:r>
              <a:rPr lang="nl-NL" sz="2400" dirty="0"/>
              <a:t/>
            </a:r>
            <a:br>
              <a:rPr lang="nl-NL" sz="2400" dirty="0"/>
            </a:br>
            <a:endParaRPr lang="nl-NL" sz="24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48</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11" name="Tijdelijke aanduiding voor inhoud 10" descr="Andy Warhol pictures">
            <a:hlinkClick r:id="rId2"/>
          </p:cNvPr>
          <p:cNvPicPr>
            <a:picLocks noGrp="1"/>
          </p:cNvPicPr>
          <p:nvPr>
            <p:ph idx="1"/>
          </p:nvPr>
        </p:nvPicPr>
        <p:blipFill>
          <a:blip r:embed="rId3" cstate="print"/>
          <a:srcRect/>
          <a:stretch>
            <a:fillRect/>
          </a:stretch>
        </p:blipFill>
        <p:spPr bwMode="auto">
          <a:xfrm>
            <a:off x="2416779" y="1600200"/>
            <a:ext cx="4310441"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Art:Andy </a:t>
            </a:r>
            <a:r>
              <a:rPr lang="nl-NL" sz="2400" dirty="0"/>
              <a:t>Warhol (1928 -1987</a:t>
            </a:r>
            <a:r>
              <a:rPr lang="nl-NL" sz="2400" dirty="0" smtClean="0"/>
              <a:t>)</a:t>
            </a:r>
            <a:br>
              <a:rPr lang="nl-NL" sz="2400" dirty="0" smtClean="0"/>
            </a:br>
            <a:r>
              <a:rPr lang="nl-NL" sz="2400" dirty="0" smtClean="0"/>
              <a:t>kleurschifting op alledaagse objecten</a:t>
            </a:r>
            <a:r>
              <a:rPr lang="nl-NL" sz="2400" dirty="0"/>
              <a:t/>
            </a:r>
            <a:br>
              <a:rPr lang="nl-NL" sz="2400" dirty="0"/>
            </a:br>
            <a:endParaRPr lang="nl-NL" sz="24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49</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8" name="il_fi" descr="http://2.bp.blogspot.com/-jT0AW0pyEDk/TdgdnwIX7fI/AAAAAAAAAFM/G66dp4mjF3Y/s1600/Andy-Warhol-painting.jpg"/>
          <p:cNvPicPr>
            <a:picLocks noGrp="1"/>
          </p:cNvPicPr>
          <p:nvPr>
            <p:ph idx="1"/>
          </p:nvPr>
        </p:nvPicPr>
        <p:blipFill>
          <a:blip r:embed="rId2" cstate="print"/>
          <a:srcRect/>
          <a:stretch>
            <a:fillRect/>
          </a:stretch>
        </p:blipFill>
        <p:spPr bwMode="auto">
          <a:xfrm>
            <a:off x="2699792" y="1628800"/>
            <a:ext cx="4176464"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r>
              <a:rPr lang="nl-NL" sz="2800" dirty="0" smtClean="0"/>
              <a:t>Registratie of Impressie </a:t>
            </a:r>
            <a:endParaRPr lang="nl-NL" sz="2800" dirty="0"/>
          </a:p>
        </p:txBody>
      </p:sp>
      <p:sp>
        <p:nvSpPr>
          <p:cNvPr id="3" name="Tijdelijke aanduiding voor inhoud 2"/>
          <p:cNvSpPr>
            <a:spLocks noGrp="1"/>
          </p:cNvSpPr>
          <p:nvPr>
            <p:ph idx="1"/>
          </p:nvPr>
        </p:nvSpPr>
        <p:spPr/>
        <p:txBody>
          <a:bodyPr>
            <a:normAutofit lnSpcReduction="10000"/>
          </a:bodyPr>
          <a:lstStyle/>
          <a:p>
            <a:pPr>
              <a:buNone/>
            </a:pPr>
            <a:r>
              <a:rPr lang="nl-NL" sz="2800" dirty="0" smtClean="0"/>
              <a:t>Een terugblik in de kunsthistorie vanaf ca. 1850</a:t>
            </a:r>
          </a:p>
          <a:p>
            <a:r>
              <a:rPr lang="nl-NL" sz="2800" dirty="0" smtClean="0"/>
              <a:t>“Vroeger”</a:t>
            </a:r>
          </a:p>
          <a:p>
            <a:r>
              <a:rPr lang="nl-NL" sz="2800" dirty="0" smtClean="0"/>
              <a:t>Impressionisme</a:t>
            </a:r>
          </a:p>
          <a:p>
            <a:r>
              <a:rPr lang="nl-NL" sz="2800" dirty="0" smtClean="0"/>
              <a:t>Futurisme</a:t>
            </a:r>
          </a:p>
          <a:p>
            <a:r>
              <a:rPr lang="nl-NL" sz="2800" dirty="0" smtClean="0"/>
              <a:t>Kubisme </a:t>
            </a:r>
          </a:p>
          <a:p>
            <a:r>
              <a:rPr lang="nl-NL" sz="2800" dirty="0" err="1" smtClean="0"/>
              <a:t>Ready</a:t>
            </a:r>
            <a:r>
              <a:rPr lang="nl-NL" sz="2800" dirty="0" smtClean="0"/>
              <a:t> mades</a:t>
            </a:r>
          </a:p>
          <a:p>
            <a:r>
              <a:rPr lang="nl-NL" sz="2800" dirty="0" smtClean="0"/>
              <a:t>Art Deco</a:t>
            </a:r>
          </a:p>
          <a:p>
            <a:r>
              <a:rPr lang="nl-NL" sz="2800" dirty="0" smtClean="0"/>
              <a:t>De Stijl</a:t>
            </a:r>
          </a:p>
          <a:p>
            <a:r>
              <a:rPr lang="nl-NL" sz="2800" dirty="0" smtClean="0"/>
              <a:t>Pop art</a:t>
            </a:r>
          </a:p>
          <a:p>
            <a:pPr>
              <a:buNone/>
            </a:pPr>
            <a:endParaRPr lang="nl-NL" sz="2800"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5</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 Ben van Schijndel, 2006</a:t>
            </a:r>
            <a:br>
              <a:rPr lang="nl-NL" sz="2400" dirty="0" smtClean="0"/>
            </a:br>
            <a:r>
              <a:rPr lang="nl-NL" sz="2400" dirty="0" smtClean="0"/>
              <a:t>kleurschifting op alledaagse voorwerpen</a:t>
            </a:r>
            <a:r>
              <a:rPr lang="nl-NL" sz="2400" dirty="0"/>
              <a:t/>
            </a:r>
            <a:br>
              <a:rPr lang="nl-NL" sz="2400" dirty="0"/>
            </a:br>
            <a:endParaRPr lang="nl-NL" sz="2400" dirty="0"/>
          </a:p>
        </p:txBody>
      </p:sp>
      <p:pic>
        <p:nvPicPr>
          <p:cNvPr id="6146" name="Picture 2" descr="C:\Users\Ben van Schijndel\Documents\Mijn foto's\Expostie foto's\Glaskunst\metropolis 9.jpg"/>
          <p:cNvPicPr>
            <a:picLocks noGrp="1" noChangeAspect="1" noChangeArrowheads="1"/>
          </p:cNvPicPr>
          <p:nvPr>
            <p:ph idx="1"/>
          </p:nvPr>
        </p:nvPicPr>
        <p:blipFill>
          <a:blip r:embed="rId2" cstate="print"/>
          <a:srcRect/>
          <a:stretch>
            <a:fillRect/>
          </a:stretch>
        </p:blipFill>
        <p:spPr bwMode="auto">
          <a:xfrm>
            <a:off x="2915816" y="1268760"/>
            <a:ext cx="3384375" cy="5077255"/>
          </a:xfrm>
          <a:prstGeom prst="rect">
            <a:avLst/>
          </a:prstGeom>
          <a:noFill/>
        </p:spPr>
      </p:pic>
      <p:sp>
        <p:nvSpPr>
          <p:cNvPr id="4" name="Tijdelijke aanduiding voor dianummer 3"/>
          <p:cNvSpPr>
            <a:spLocks noGrp="1"/>
          </p:cNvSpPr>
          <p:nvPr>
            <p:ph type="sldNum" sz="quarter" idx="12"/>
          </p:nvPr>
        </p:nvSpPr>
        <p:spPr/>
        <p:txBody>
          <a:bodyPr/>
          <a:lstStyle/>
          <a:p>
            <a:fld id="{EF48E90E-DBB8-445D-B458-797087F301E1}" type="slidenum">
              <a:rPr lang="nl-NL" smtClean="0"/>
              <a:pPr/>
              <a:t>50</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 Ben van Schijndel, 2009</a:t>
            </a:r>
            <a:br>
              <a:rPr lang="nl-NL" sz="2400" dirty="0" smtClean="0"/>
            </a:br>
            <a:r>
              <a:rPr lang="nl-NL" sz="2400" dirty="0" smtClean="0"/>
              <a:t>kleurschifting op alledaagse voorwerpen</a:t>
            </a:r>
            <a:r>
              <a:rPr lang="nl-NL" sz="2400" dirty="0"/>
              <a:t/>
            </a:r>
            <a:br>
              <a:rPr lang="nl-NL" sz="2400" dirty="0"/>
            </a:br>
            <a:endParaRPr lang="nl-NL" sz="2400"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51</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pic>
        <p:nvPicPr>
          <p:cNvPr id="7" name="Tijdelijke aanduiding voor inhoud 6" descr="C:\Users\Ben van Schijndel\Documents\Mijn foto's\Expostie foto's\Objecten\DSC_2038.JPG"/>
          <p:cNvPicPr>
            <a:picLocks noGrp="1"/>
          </p:cNvPicPr>
          <p:nvPr>
            <p:ph idx="1"/>
          </p:nvPr>
        </p:nvPicPr>
        <p:blipFill>
          <a:blip r:embed="rId2" cstate="print"/>
          <a:srcRect/>
          <a:stretch>
            <a:fillRect/>
          </a:stretch>
        </p:blipFill>
        <p:spPr bwMode="auto">
          <a:xfrm>
            <a:off x="-108520" y="1772816"/>
            <a:ext cx="2304256" cy="4021907"/>
          </a:xfrm>
          <a:prstGeom prst="rect">
            <a:avLst/>
          </a:prstGeom>
          <a:noFill/>
          <a:ln w="9525">
            <a:noFill/>
            <a:miter lim="800000"/>
            <a:headEnd/>
            <a:tailEnd/>
          </a:ln>
        </p:spPr>
      </p:pic>
      <p:pic>
        <p:nvPicPr>
          <p:cNvPr id="8" name="Afbeelding 7" descr="C:\Users\Ben van Schijndel\Documents\Mijn foto's\Expostie foto's\Objecten\DSC_2045 kopie 1.jpg"/>
          <p:cNvPicPr/>
          <p:nvPr/>
        </p:nvPicPr>
        <p:blipFill>
          <a:blip r:embed="rId3" cstate="print"/>
          <a:srcRect/>
          <a:stretch>
            <a:fillRect/>
          </a:stretch>
        </p:blipFill>
        <p:spPr bwMode="auto">
          <a:xfrm>
            <a:off x="2195736" y="1844824"/>
            <a:ext cx="2532087" cy="3810000"/>
          </a:xfrm>
          <a:prstGeom prst="rect">
            <a:avLst/>
          </a:prstGeom>
          <a:noFill/>
          <a:ln w="9525">
            <a:noFill/>
            <a:miter lim="800000"/>
            <a:headEnd/>
            <a:tailEnd/>
          </a:ln>
        </p:spPr>
      </p:pic>
      <p:pic>
        <p:nvPicPr>
          <p:cNvPr id="9" name="Afbeelding 8" descr="C:\Users\Ben van Schijndel\Documents\Mijn foto's\Expostie foto's\Objecten\DSC_2040 kopie 1.jpg"/>
          <p:cNvPicPr/>
          <p:nvPr/>
        </p:nvPicPr>
        <p:blipFill>
          <a:blip r:embed="rId4" cstate="print"/>
          <a:srcRect/>
          <a:stretch>
            <a:fillRect/>
          </a:stretch>
        </p:blipFill>
        <p:spPr bwMode="auto">
          <a:xfrm>
            <a:off x="6732240" y="1916832"/>
            <a:ext cx="2568490" cy="3720083"/>
          </a:xfrm>
          <a:prstGeom prst="rect">
            <a:avLst/>
          </a:prstGeom>
          <a:noFill/>
          <a:ln w="9525">
            <a:noFill/>
            <a:miter lim="800000"/>
            <a:headEnd/>
            <a:tailEnd/>
          </a:ln>
        </p:spPr>
      </p:pic>
      <p:pic>
        <p:nvPicPr>
          <p:cNvPr id="12" name="Afbeelding 11" descr="C:\Users\Ben van Schijndel\Documents\Mijn foto's\Expostie foto's\Objecten\DSC_2023.JPG"/>
          <p:cNvPicPr/>
          <p:nvPr/>
        </p:nvPicPr>
        <p:blipFill>
          <a:blip r:embed="rId5" cstate="print"/>
          <a:srcRect/>
          <a:stretch>
            <a:fillRect/>
          </a:stretch>
        </p:blipFill>
        <p:spPr bwMode="auto">
          <a:xfrm>
            <a:off x="4572000" y="1556792"/>
            <a:ext cx="2669773" cy="3872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r>
              <a:rPr lang="nl-NL" sz="2400" dirty="0" smtClean="0"/>
              <a:t>Pop Art: Ben van Schijndel, 2012</a:t>
            </a:r>
            <a:br>
              <a:rPr lang="nl-NL" sz="2400" dirty="0" smtClean="0"/>
            </a:br>
            <a:r>
              <a:rPr lang="nl-NL" sz="2400" dirty="0" smtClean="0"/>
              <a:t>kleurschifting op alledaagse voorwerpen en etalage poppen</a:t>
            </a:r>
            <a:r>
              <a:rPr lang="nl-NL" sz="2400" dirty="0"/>
              <a:t/>
            </a:r>
            <a:br>
              <a:rPr lang="nl-NL" sz="2400" dirty="0"/>
            </a:br>
            <a:endParaRPr lang="nl-NL" sz="2400"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52</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pic>
        <p:nvPicPr>
          <p:cNvPr id="7" name="Tijdelijke aanduiding voor inhoud 6" descr="C:\Users\Ben van Schijndel\Documents\Mijn foto's\Foto's 2012\4 Tenerife Nikon\00015 a.jpg"/>
          <p:cNvPicPr>
            <a:picLocks noGrp="1"/>
          </p:cNvPicPr>
          <p:nvPr>
            <p:ph idx="1"/>
          </p:nvPr>
        </p:nvPicPr>
        <p:blipFill>
          <a:blip r:embed="rId2" cstate="print"/>
          <a:srcRect/>
          <a:stretch>
            <a:fillRect/>
          </a:stretch>
        </p:blipFill>
        <p:spPr bwMode="auto">
          <a:xfrm>
            <a:off x="179512" y="1844824"/>
            <a:ext cx="3816424" cy="3877891"/>
          </a:xfrm>
          <a:prstGeom prst="rect">
            <a:avLst/>
          </a:prstGeom>
          <a:noFill/>
          <a:ln w="9525">
            <a:noFill/>
            <a:miter lim="800000"/>
            <a:headEnd/>
            <a:tailEnd/>
          </a:ln>
        </p:spPr>
      </p:pic>
      <p:pic>
        <p:nvPicPr>
          <p:cNvPr id="8" name="Afbeelding 7" descr="C:\Users\Ben van Schijndel\Documents\Mijn foto's\Foto's 2012\4 Tenerife Nikon\00016 a.jpg"/>
          <p:cNvPicPr/>
          <p:nvPr/>
        </p:nvPicPr>
        <p:blipFill>
          <a:blip r:embed="rId3" cstate="print"/>
          <a:srcRect/>
          <a:stretch>
            <a:fillRect/>
          </a:stretch>
        </p:blipFill>
        <p:spPr bwMode="auto">
          <a:xfrm>
            <a:off x="4572000" y="1844824"/>
            <a:ext cx="4176464" cy="3816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r>
              <a:rPr lang="nl-NL" sz="3200" dirty="0" smtClean="0"/>
              <a:t>Registratie of Impressie</a:t>
            </a:r>
            <a:endParaRPr lang="nl-NL" sz="3200" dirty="0"/>
          </a:p>
        </p:txBody>
      </p:sp>
      <p:sp>
        <p:nvSpPr>
          <p:cNvPr id="3" name="Tijdelijke aanduiding voor inhoud 2"/>
          <p:cNvSpPr>
            <a:spLocks noGrp="1"/>
          </p:cNvSpPr>
          <p:nvPr>
            <p:ph idx="1"/>
          </p:nvPr>
        </p:nvSpPr>
        <p:spPr/>
        <p:txBody>
          <a:bodyPr>
            <a:normAutofit/>
          </a:bodyPr>
          <a:lstStyle/>
          <a:p>
            <a:pPr algn="ctr">
              <a:buNone/>
            </a:pPr>
            <a:endParaRPr lang="nl-NL" dirty="0" smtClean="0"/>
          </a:p>
          <a:p>
            <a:pPr algn="ctr">
              <a:buNone/>
            </a:pPr>
            <a:endParaRPr lang="nl-NL" dirty="0"/>
          </a:p>
          <a:p>
            <a:pPr>
              <a:buNone/>
            </a:pPr>
            <a:r>
              <a:rPr lang="nl-NL" dirty="0" smtClean="0"/>
              <a:t>    Na de pauze:</a:t>
            </a:r>
          </a:p>
          <a:p>
            <a:r>
              <a:rPr lang="nl-NL" dirty="0" smtClean="0"/>
              <a:t>Afwijkende passe-partouts en lijsten</a:t>
            </a:r>
          </a:p>
          <a:p>
            <a:r>
              <a:rPr lang="nl-NL" dirty="0" smtClean="0"/>
              <a:t>Twee foto’s of meer als één kunstwerk</a:t>
            </a:r>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53</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pPr algn="l"/>
            <a:endParaRPr lang="nl-NL" sz="2800" dirty="0"/>
          </a:p>
        </p:txBody>
      </p:sp>
      <p:sp>
        <p:nvSpPr>
          <p:cNvPr id="3" name="Tijdelijke aanduiding voor inhoud 2"/>
          <p:cNvSpPr>
            <a:spLocks noGrp="1"/>
          </p:cNvSpPr>
          <p:nvPr>
            <p:ph idx="1"/>
          </p:nvPr>
        </p:nvSpPr>
        <p:spPr/>
        <p:txBody>
          <a:bodyPr>
            <a:normAutofit/>
          </a:bodyPr>
          <a:lstStyle/>
          <a:p>
            <a:pPr>
              <a:buNone/>
            </a:pPr>
            <a:endParaRPr lang="nl-NL" sz="2800" dirty="0"/>
          </a:p>
        </p:txBody>
      </p:sp>
      <p:sp>
        <p:nvSpPr>
          <p:cNvPr id="4" name="Tijdelijke aanduiding voor dianummer 3"/>
          <p:cNvSpPr>
            <a:spLocks noGrp="1"/>
          </p:cNvSpPr>
          <p:nvPr>
            <p:ph type="sldNum" sz="quarter" idx="12"/>
          </p:nvPr>
        </p:nvSpPr>
        <p:spPr/>
        <p:txBody>
          <a:bodyPr/>
          <a:lstStyle/>
          <a:p>
            <a:fld id="{EF48E90E-DBB8-445D-B458-797087F301E1}" type="slidenum">
              <a:rPr lang="nl-NL" smtClean="0"/>
              <a:pPr/>
              <a:t>54</a:t>
            </a:fld>
            <a:endParaRPr lang="nl-NL"/>
          </a:p>
        </p:txBody>
      </p:sp>
      <p:sp>
        <p:nvSpPr>
          <p:cNvPr id="5" name="Tijdelijke aanduiding voor voettekst 4"/>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pPr algn="l"/>
            <a:r>
              <a:rPr lang="nl-NL" sz="2800" dirty="0" smtClean="0"/>
              <a:t>Vroeger: </a:t>
            </a:r>
            <a:r>
              <a:rPr lang="nl-NL" sz="2800" dirty="0" err="1" smtClean="0"/>
              <a:t>Jean-Auguste</a:t>
            </a:r>
            <a:r>
              <a:rPr lang="nl-NL" sz="2800" dirty="0" smtClean="0"/>
              <a:t> </a:t>
            </a:r>
            <a:r>
              <a:rPr lang="nl-NL" sz="2800" dirty="0" err="1" smtClean="0"/>
              <a:t>Ingres</a:t>
            </a:r>
            <a:r>
              <a:rPr lang="nl-NL" sz="2800" dirty="0" smtClean="0"/>
              <a:t> (1780 – 1867)</a:t>
            </a:r>
            <a:endParaRPr lang="nl-NL" sz="2800" dirty="0"/>
          </a:p>
        </p:txBody>
      </p:sp>
      <p:pic>
        <p:nvPicPr>
          <p:cNvPr id="4" name="il_fi" descr="http://www.fineart-china.com/upload1/file-admin/images/new25/Jean%20Auguste%20Dominique%20Ingres-739758.jpg"/>
          <p:cNvPicPr>
            <a:picLocks noGrp="1"/>
          </p:cNvPicPr>
          <p:nvPr>
            <p:ph idx="1"/>
          </p:nvPr>
        </p:nvPicPr>
        <p:blipFill>
          <a:blip r:embed="rId2" cstate="print"/>
          <a:srcRect/>
          <a:stretch>
            <a:fillRect/>
          </a:stretch>
        </p:blipFill>
        <p:spPr bwMode="auto">
          <a:xfrm>
            <a:off x="1609982" y="1600200"/>
            <a:ext cx="5924035" cy="4525963"/>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6</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pPr algn="l"/>
            <a:r>
              <a:rPr lang="nl-NL" sz="2800" dirty="0" smtClean="0"/>
              <a:t>Vroeger: </a:t>
            </a:r>
            <a:r>
              <a:rPr lang="nl-NL" sz="2800" dirty="0" err="1" smtClean="0"/>
              <a:t>Jean-Auguste</a:t>
            </a:r>
            <a:r>
              <a:rPr lang="nl-NL" sz="2800" dirty="0" smtClean="0"/>
              <a:t> </a:t>
            </a:r>
            <a:r>
              <a:rPr lang="nl-NL" sz="2800" dirty="0" err="1" smtClean="0"/>
              <a:t>Ingres</a:t>
            </a:r>
            <a:r>
              <a:rPr lang="nl-NL" sz="2800" dirty="0" smtClean="0"/>
              <a:t> (1780 – 1867)</a:t>
            </a:r>
            <a:endParaRPr lang="nl-NL" sz="28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7</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8" name="il_fi" descr="http://www.kunstkopie.nl/kunst/jean_auguste_dominique_ingres_30/das_tuerkische_bad.jpg"/>
          <p:cNvPicPr>
            <a:picLocks noGrp="1"/>
          </p:cNvPicPr>
          <p:nvPr>
            <p:ph idx="1"/>
          </p:nvPr>
        </p:nvPicPr>
        <p:blipFill>
          <a:blip r:embed="rId2" cstate="print"/>
          <a:srcRect/>
          <a:stretch>
            <a:fillRect/>
          </a:stretch>
        </p:blipFill>
        <p:spPr bwMode="auto">
          <a:xfrm>
            <a:off x="2309018" y="1600200"/>
            <a:ext cx="4525963"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a:bodyPr>
          <a:lstStyle/>
          <a:p>
            <a:pPr algn="l"/>
            <a:r>
              <a:rPr lang="nl-NL" sz="2800" dirty="0" smtClean="0"/>
              <a:t>Nu: Ben van Schijndel, 1997</a:t>
            </a:r>
            <a:endParaRPr lang="nl-NL" sz="2800" dirty="0"/>
          </a:p>
        </p:txBody>
      </p:sp>
      <p:sp>
        <p:nvSpPr>
          <p:cNvPr id="5" name="Tijdelijke aanduiding voor dianummer 4"/>
          <p:cNvSpPr>
            <a:spLocks noGrp="1"/>
          </p:cNvSpPr>
          <p:nvPr>
            <p:ph type="sldNum" sz="quarter" idx="12"/>
          </p:nvPr>
        </p:nvSpPr>
        <p:spPr/>
        <p:txBody>
          <a:bodyPr/>
          <a:lstStyle/>
          <a:p>
            <a:fld id="{EF48E90E-DBB8-445D-B458-797087F301E1}" type="slidenum">
              <a:rPr lang="nl-NL" smtClean="0"/>
              <a:pPr/>
              <a:t>8</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pic>
        <p:nvPicPr>
          <p:cNvPr id="1026" name="Picture 2" descr="C:\Users\Ben van Schijndel\Documents\Mijn foto's\Expostie foto's\Mensen\knieen jpg.jpg"/>
          <p:cNvPicPr>
            <a:picLocks noGrp="1" noChangeAspect="1" noChangeArrowheads="1"/>
          </p:cNvPicPr>
          <p:nvPr>
            <p:ph idx="1"/>
          </p:nvPr>
        </p:nvPicPr>
        <p:blipFill>
          <a:blip r:embed="rId2" cstate="print"/>
          <a:srcRect/>
          <a:stretch>
            <a:fillRect/>
          </a:stretch>
        </p:blipFill>
        <p:spPr bwMode="auto">
          <a:xfrm>
            <a:off x="611560" y="1268760"/>
            <a:ext cx="7276807" cy="492514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lumMod val="95000"/>
            </a:schemeClr>
          </a:solidFill>
          <a:ln>
            <a:solidFill>
              <a:schemeClr val="bg2"/>
            </a:solidFill>
          </a:ln>
        </p:spPr>
        <p:txBody>
          <a:bodyPr>
            <a:normAutofit fontScale="90000"/>
          </a:bodyPr>
          <a:lstStyle/>
          <a:p>
            <a:pPr algn="l"/>
            <a:r>
              <a:rPr lang="nl-NL" sz="2800" dirty="0" smtClean="0"/>
              <a:t>Impressionisme</a:t>
            </a:r>
            <a:br>
              <a:rPr lang="nl-NL" sz="2800" dirty="0" smtClean="0"/>
            </a:br>
            <a:r>
              <a:rPr lang="nl-NL" sz="2800" dirty="0" err="1" smtClean="0"/>
              <a:t>Edouard</a:t>
            </a:r>
            <a:r>
              <a:rPr lang="nl-NL" sz="2800" dirty="0" smtClean="0"/>
              <a:t> </a:t>
            </a:r>
            <a:r>
              <a:rPr lang="nl-NL" sz="2800" dirty="0" err="1" smtClean="0"/>
              <a:t>Manet</a:t>
            </a:r>
            <a:r>
              <a:rPr lang="nl-NL" sz="2800" dirty="0" smtClean="0"/>
              <a:t> (1832 – 1883)</a:t>
            </a:r>
            <a:br>
              <a:rPr lang="nl-NL" sz="2800" dirty="0" smtClean="0"/>
            </a:br>
            <a:endParaRPr lang="nl-NL" sz="2800" dirty="0"/>
          </a:p>
        </p:txBody>
      </p:sp>
      <p:pic>
        <p:nvPicPr>
          <p:cNvPr id="4" name="il_fi" descr="http://www.softpedia.com/screenshots/Edouard-Manet-Painting-Screensaver_1.png"/>
          <p:cNvPicPr>
            <a:picLocks noGrp="1"/>
          </p:cNvPicPr>
          <p:nvPr>
            <p:ph idx="1"/>
          </p:nvPr>
        </p:nvPicPr>
        <p:blipFill>
          <a:blip r:embed="rId2" cstate="print"/>
          <a:srcRect/>
          <a:stretch>
            <a:fillRect/>
          </a:stretch>
        </p:blipFill>
        <p:spPr bwMode="auto">
          <a:xfrm>
            <a:off x="1756462" y="1600200"/>
            <a:ext cx="5631075" cy="4525963"/>
          </a:xfrm>
          <a:prstGeom prst="rect">
            <a:avLst/>
          </a:prstGeom>
          <a:noFill/>
          <a:ln w="9525">
            <a:noFill/>
            <a:miter lim="800000"/>
            <a:headEnd/>
            <a:tailEnd/>
          </a:ln>
        </p:spPr>
      </p:pic>
      <p:sp>
        <p:nvSpPr>
          <p:cNvPr id="5" name="Tijdelijke aanduiding voor dianummer 4"/>
          <p:cNvSpPr>
            <a:spLocks noGrp="1"/>
          </p:cNvSpPr>
          <p:nvPr>
            <p:ph type="sldNum" sz="quarter" idx="12"/>
          </p:nvPr>
        </p:nvSpPr>
        <p:spPr/>
        <p:txBody>
          <a:bodyPr/>
          <a:lstStyle/>
          <a:p>
            <a:fld id="{EF48E90E-DBB8-445D-B458-797087F301E1}" type="slidenum">
              <a:rPr lang="nl-NL" smtClean="0"/>
              <a:pPr/>
              <a:t>9</a:t>
            </a:fld>
            <a:endParaRPr lang="nl-NL"/>
          </a:p>
        </p:txBody>
      </p:sp>
      <p:sp>
        <p:nvSpPr>
          <p:cNvPr id="6" name="Tijdelijke aanduiding voor voettekst 5"/>
          <p:cNvSpPr>
            <a:spLocks noGrp="1"/>
          </p:cNvSpPr>
          <p:nvPr>
            <p:ph type="ftr" sz="quarter" idx="11"/>
          </p:nvPr>
        </p:nvSpPr>
        <p:spPr/>
        <p:txBody>
          <a:bodyPr/>
          <a:lstStyle/>
          <a:p>
            <a:r>
              <a:rPr lang="nl-NL" smtClean="0"/>
              <a:t>Registratie of Impressie, Ben van Schijndel, FC Houten 13 maart 2012</a:t>
            </a:r>
            <a:endParaRPr lang="nl-N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522</TotalTime>
  <Words>1171</Words>
  <Application>Microsoft Office PowerPoint</Application>
  <PresentationFormat>Diavoorstelling (4:3)</PresentationFormat>
  <Paragraphs>232</Paragraphs>
  <Slides>54</Slides>
  <Notes>29</Notes>
  <HiddenSlides>0</HiddenSlides>
  <MMClips>0</MMClips>
  <ScaleCrop>false</ScaleCrop>
  <HeadingPairs>
    <vt:vector size="4" baseType="variant">
      <vt:variant>
        <vt:lpstr>Thema</vt:lpstr>
      </vt:variant>
      <vt:variant>
        <vt:i4>1</vt:i4>
      </vt:variant>
      <vt:variant>
        <vt:lpstr>Diatitels</vt:lpstr>
      </vt:variant>
      <vt:variant>
        <vt:i4>54</vt:i4>
      </vt:variant>
    </vt:vector>
  </HeadingPairs>
  <TitlesOfParts>
    <vt:vector size="55" baseType="lpstr">
      <vt:lpstr>Office-thema</vt:lpstr>
      <vt:lpstr>Registratie of Impressie</vt:lpstr>
      <vt:lpstr>Registratie of Impressie</vt:lpstr>
      <vt:lpstr>Registratie of Impressie </vt:lpstr>
      <vt:lpstr>Registratie of Impressie </vt:lpstr>
      <vt:lpstr>Registratie of Impressie </vt:lpstr>
      <vt:lpstr>Vroeger: Jean-Auguste Ingres (1780 – 1867)</vt:lpstr>
      <vt:lpstr>Vroeger: Jean-Auguste Ingres (1780 – 1867)</vt:lpstr>
      <vt:lpstr>Nu: Ben van Schijndel, 1997</vt:lpstr>
      <vt:lpstr>Impressionisme Edouard Manet (1832 – 1883) </vt:lpstr>
      <vt:lpstr>Impressionisme Claude Monet (1840 – 1926) </vt:lpstr>
      <vt:lpstr>Impressionisme Ben van Schijndel, 2000 </vt:lpstr>
      <vt:lpstr> Futurisme Giacomo Balla (1871 – 1958)  </vt:lpstr>
      <vt:lpstr>  Futurisme  Luigi Russollo (1912/13)   </vt:lpstr>
      <vt:lpstr>   Futurisme Ben van Schijndel, 2007    </vt:lpstr>
      <vt:lpstr>   Futurisme Ben van Schijndel , 2006    </vt:lpstr>
      <vt:lpstr>   Futurisme Ben van Schijndel, 2006    </vt:lpstr>
      <vt:lpstr>   Kubisme Georges Braque (1882 – 1963)    </vt:lpstr>
      <vt:lpstr>   Kubisme Pablo Picasso (1881 – 1973)    </vt:lpstr>
      <vt:lpstr>   Kubisme Ben van Schijndel, 1992    </vt:lpstr>
      <vt:lpstr>   Kubisme Ben van Schijndel, 1995    </vt:lpstr>
      <vt:lpstr>   Kubisme Ben van Schijndel, 1996    </vt:lpstr>
      <vt:lpstr>   Ready Mades Marcel du Champ (1887 – 1968)    </vt:lpstr>
      <vt:lpstr>   Ready Mades Marcel du Champ (1887 – 1868)    </vt:lpstr>
      <vt:lpstr>   Ready Mades Marcel du Champ (1887 – 1868)    </vt:lpstr>
      <vt:lpstr>   Ready Mades Marcel du Champ (1887 – 1868)    </vt:lpstr>
      <vt:lpstr>   Ready Mades Ben van Schijndel, 2007    </vt:lpstr>
      <vt:lpstr>   Ready Mades Ben van Schijndel, 2007    </vt:lpstr>
      <vt:lpstr>   Ready Mades Ben van Schijndel, 2005    </vt:lpstr>
      <vt:lpstr>   Ready Mades Ben van Schijndel, 2005    </vt:lpstr>
      <vt:lpstr>   Art Deco (1920 – 1939)     </vt:lpstr>
      <vt:lpstr>   Art Deco (1920 – 1939)     </vt:lpstr>
      <vt:lpstr>   Art Deco (1920 – 1939) Ben van Schijndel, 2011     </vt:lpstr>
      <vt:lpstr>   Art Deco (1920 – 1939) Ben van Schijndel, 2005     </vt:lpstr>
      <vt:lpstr>    Art Deco (1920 – 1939) Architectuur     </vt:lpstr>
      <vt:lpstr>   Art Deco (1920 – 1939) Ben van Schijndel, 2007     </vt:lpstr>
      <vt:lpstr>   De Stijl (1917 – 1932) Piet Mondriaan  (1872 -1944)     </vt:lpstr>
      <vt:lpstr>                                      De Stijl (1917 – 1932)  Gerrit Rietveld (1888 – 1964)             Jacobus Oud (1890 – 1963) Rietveld-Schröder  huis   (1924)         Café de Unie (1925)                         </vt:lpstr>
      <vt:lpstr>   De Stijl (1917 – 1932) Ben van Schijndel,  1994     </vt:lpstr>
      <vt:lpstr>   De Stijl (1917 – 1932) Ben van Schijndel,  1995     </vt:lpstr>
      <vt:lpstr>Pop Art: Roy Lichtenstein (1923 – 1997) Afwijkende formaten: grote afbeeldingen van “striptekeningen”</vt:lpstr>
      <vt:lpstr>Pop Art: Roy Lichtenstein (1923 – 1997) Afwijkende formaten: grote afbeeldingen van “striptekeningen”</vt:lpstr>
      <vt:lpstr>Pop Art: Roy Lichtenstein (1923 – 1997) Afwijkende formaten: grote afbeeldingen van “striptekeningen”</vt:lpstr>
      <vt:lpstr>Pop Art: Ben van Schijndel, 2007 Afwijkende formaten: grote afbeeldingen van (etalage)poppen</vt:lpstr>
      <vt:lpstr>Pop Art: Ben van Schijndel, 2008 Afwijkende formaten: grote afbeeldingen van (etalage)poppen</vt:lpstr>
      <vt:lpstr>Pop Art: Ben van Schijndel, 2010 Afwijkende formaten: grote afbeeldingen van (etalage)poppen</vt:lpstr>
      <vt:lpstr>Pop Art:Andy Warhol (1928 -1987) Alledaagse voorwerpen in extreme vergroting </vt:lpstr>
      <vt:lpstr>Pop Art: Ben van Schijndel (2007, 2009) Alledaagse voorwerpen in extreme vergroting </vt:lpstr>
      <vt:lpstr>Pop Art:Andy Warhol (1928 -1987) kleurschifting op alledaagse objecten </vt:lpstr>
      <vt:lpstr>Pop Art:Andy Warhol (1928 -1987) kleurschifting op alledaagse objecten </vt:lpstr>
      <vt:lpstr>Pop Art: Ben van Schijndel, 2006 kleurschifting op alledaagse voorwerpen </vt:lpstr>
      <vt:lpstr>Pop Art: Ben van Schijndel, 2009 kleurschifting op alledaagse voorwerpen </vt:lpstr>
      <vt:lpstr>Pop Art: Ben van Schijndel, 2012 kleurschifting op alledaagse voorwerpen en etalage poppen </vt:lpstr>
      <vt:lpstr>Registratie of Impressie</vt:lpstr>
      <vt:lpstr>Dia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Registratie of Impressie?</dc:title>
  <dc:creator>Ben van Schijndel</dc:creator>
  <cp:lastModifiedBy>Ben van Schijndel</cp:lastModifiedBy>
  <cp:revision>64</cp:revision>
  <dcterms:created xsi:type="dcterms:W3CDTF">2012-02-27T14:58:30Z</dcterms:created>
  <dcterms:modified xsi:type="dcterms:W3CDTF">2012-03-10T15:23:47Z</dcterms:modified>
</cp:coreProperties>
</file>