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88" r:id="rId4"/>
    <p:sldId id="266" r:id="rId5"/>
    <p:sldId id="268" r:id="rId6"/>
    <p:sldId id="267" r:id="rId7"/>
    <p:sldId id="277" r:id="rId8"/>
    <p:sldId id="280" r:id="rId9"/>
    <p:sldId id="276" r:id="rId10"/>
    <p:sldId id="274" r:id="rId11"/>
    <p:sldId id="283" r:id="rId12"/>
    <p:sldId id="291" r:id="rId13"/>
    <p:sldId id="292" r:id="rId14"/>
    <p:sldId id="294" r:id="rId15"/>
    <p:sldId id="298" r:id="rId16"/>
    <p:sldId id="299" r:id="rId17"/>
    <p:sldId id="297" r:id="rId18"/>
    <p:sldId id="295" r:id="rId19"/>
    <p:sldId id="286" r:id="rId20"/>
    <p:sldId id="278" r:id="rId21"/>
    <p:sldId id="271" r:id="rId22"/>
    <p:sldId id="289" r:id="rId23"/>
    <p:sldId id="281" r:id="rId24"/>
    <p:sldId id="269" r:id="rId25"/>
    <p:sldId id="287" r:id="rId26"/>
    <p:sldId id="296" r:id="rId27"/>
    <p:sldId id="30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Roelofs" initials="HR" lastIdx="3" clrIdx="0">
    <p:extLst>
      <p:ext uri="{19B8F6BF-5375-455C-9EA6-DF929625EA0E}">
        <p15:presenceInfo xmlns:p15="http://schemas.microsoft.com/office/powerpoint/2012/main" userId="17ff834f47dfc9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82" d="100"/>
          <a:sy n="82" d="100"/>
        </p:scale>
        <p:origin x="2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1-24T12:51:38.793" idx="3">
    <p:pos x="146" y="146"/>
    <p:text>Een bijzondere foto maken, vraagt voorbereiding. Je moet er over nadenken, je moet een idee ontwikkelen.</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a:t>Klik om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26C2D808-3CC4-4FFC-A5FF-254C62FD0781}" type="datetimeFigureOut">
              <a:rPr lang="nl-NL" smtClean="0"/>
              <a:t>8-2-2024</a:t>
            </a:fld>
            <a:endParaRPr lang="nl-NL"/>
          </a:p>
        </p:txBody>
      </p:sp>
      <p:sp>
        <p:nvSpPr>
          <p:cNvPr id="5" name="Footer Placeholder 4"/>
          <p:cNvSpPr>
            <a:spLocks noGrp="1"/>
          </p:cNvSpPr>
          <p:nvPr>
            <p:ph type="ftr" sz="quarter" idx="11"/>
          </p:nvPr>
        </p:nvSpPr>
        <p:spPr>
          <a:xfrm>
            <a:off x="1371600" y="4323845"/>
            <a:ext cx="6400800" cy="365125"/>
          </a:xfrm>
        </p:spPr>
        <p:txBody>
          <a:bodyPr/>
          <a:lstStyle/>
          <a:p>
            <a:endParaRPr lang="nl-NL"/>
          </a:p>
        </p:txBody>
      </p:sp>
      <p:sp>
        <p:nvSpPr>
          <p:cNvPr id="6" name="Slide Number Placeholder 5"/>
          <p:cNvSpPr>
            <a:spLocks noGrp="1"/>
          </p:cNvSpPr>
          <p:nvPr>
            <p:ph type="sldNum" sz="quarter" idx="12"/>
          </p:nvPr>
        </p:nvSpPr>
        <p:spPr>
          <a:xfrm>
            <a:off x="8077200" y="1430866"/>
            <a:ext cx="2743200" cy="365125"/>
          </a:xfrm>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3250825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2929717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a:t>Klik om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a:xfrm>
            <a:off x="685800" y="379941"/>
            <a:ext cx="6991492" cy="365125"/>
          </a:xfrm>
        </p:spPr>
        <p:txBody>
          <a:bodyPr/>
          <a:lstStyle/>
          <a:p>
            <a:endParaRPr lang="nl-NL"/>
          </a:p>
        </p:txBody>
      </p:sp>
      <p:sp>
        <p:nvSpPr>
          <p:cNvPr id="7" name="Slide Number Placeholder 6"/>
          <p:cNvSpPr>
            <a:spLocks noGrp="1"/>
          </p:cNvSpPr>
          <p:nvPr>
            <p:ph type="sldNum" sz="quarter" idx="12"/>
          </p:nvPr>
        </p:nvSpPr>
        <p:spPr>
          <a:xfrm>
            <a:off x="10862452" y="381000"/>
            <a:ext cx="643748" cy="365125"/>
          </a:xfrm>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1626135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a:t>Klik om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a:xfrm>
            <a:off x="685800" y="379941"/>
            <a:ext cx="6991492" cy="365125"/>
          </a:xfrm>
        </p:spPr>
        <p:txBody>
          <a:bodyPr/>
          <a:lstStyle/>
          <a:p>
            <a:endParaRPr lang="nl-NL"/>
          </a:p>
        </p:txBody>
      </p:sp>
      <p:sp>
        <p:nvSpPr>
          <p:cNvPr id="7" name="Slide Number Placeholder 6"/>
          <p:cNvSpPr>
            <a:spLocks noGrp="1"/>
          </p:cNvSpPr>
          <p:nvPr>
            <p:ph type="sldNum" sz="quarter" idx="12"/>
          </p:nvPr>
        </p:nvSpPr>
        <p:spPr>
          <a:xfrm>
            <a:off x="10862452" y="381000"/>
            <a:ext cx="643748" cy="365125"/>
          </a:xfrm>
        </p:spPr>
        <p:txBody>
          <a:bodyPr/>
          <a:lstStyle/>
          <a:p>
            <a:fld id="{00F04733-9882-49C0-AA40-EED499B05FDB}" type="slidenum">
              <a:rPr lang="nl-NL" smtClean="0"/>
              <a:t>‹nr.›</a:t>
            </a:fld>
            <a:endParaRPr lang="nl-NL"/>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81068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a:t>Klik om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a:xfrm>
            <a:off x="685800" y="378883"/>
            <a:ext cx="6991492" cy="365125"/>
          </a:xfrm>
        </p:spPr>
        <p:txBody>
          <a:bodyPr/>
          <a:lstStyle/>
          <a:p>
            <a:endParaRPr lang="nl-NL"/>
          </a:p>
        </p:txBody>
      </p:sp>
      <p:sp>
        <p:nvSpPr>
          <p:cNvPr id="7" name="Slide Number Placeholder 6"/>
          <p:cNvSpPr>
            <a:spLocks noGrp="1"/>
          </p:cNvSpPr>
          <p:nvPr>
            <p:ph type="sldNum" sz="quarter" idx="12"/>
          </p:nvPr>
        </p:nvSpPr>
        <p:spPr>
          <a:xfrm>
            <a:off x="10862452" y="381000"/>
            <a:ext cx="643748" cy="365125"/>
          </a:xfrm>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3525462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a:t>Klik om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26C2D808-3CC4-4FFC-A5FF-254C62FD0781}" type="datetimeFigureOut">
              <a:rPr lang="nl-NL" smtClean="0"/>
              <a:t>8-2-2024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2377150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a:t>Klik om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26C2D808-3CC4-4FFC-A5FF-254C62FD0781}" type="datetimeFigureOut">
              <a:rPr lang="nl-NL" smtClean="0"/>
              <a:t>8-2-2024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2328234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6C2D808-3CC4-4FFC-A5FF-254C62FD078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3617964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26C2D808-3CC4-4FFC-A5FF-254C62FD0781}" type="datetimeFigureOut">
              <a:rPr lang="nl-NL" smtClean="0"/>
              <a:t>8-2-2024</a:t>
            </a:fld>
            <a:endParaRPr lang="nl-NL"/>
          </a:p>
        </p:txBody>
      </p:sp>
      <p:sp>
        <p:nvSpPr>
          <p:cNvPr id="5" name="Footer Placeholder 4"/>
          <p:cNvSpPr>
            <a:spLocks noGrp="1"/>
          </p:cNvSpPr>
          <p:nvPr>
            <p:ph type="ftr" sz="quarter" idx="11"/>
          </p:nvPr>
        </p:nvSpPr>
        <p:spPr>
          <a:xfrm>
            <a:off x="685800" y="381000"/>
            <a:ext cx="6991492" cy="365125"/>
          </a:xfrm>
        </p:spPr>
        <p:txBody>
          <a:bodyPr/>
          <a:lstStyle/>
          <a:p>
            <a:endParaRPr lang="nl-NL"/>
          </a:p>
        </p:txBody>
      </p:sp>
      <p:sp>
        <p:nvSpPr>
          <p:cNvPr id="6" name="Slide Number Placeholder 5"/>
          <p:cNvSpPr>
            <a:spLocks noGrp="1"/>
          </p:cNvSpPr>
          <p:nvPr>
            <p:ph type="sldNum" sz="quarter" idx="12"/>
          </p:nvPr>
        </p:nvSpPr>
        <p:spPr>
          <a:xfrm>
            <a:off x="10862452" y="381000"/>
            <a:ext cx="643748" cy="365125"/>
          </a:xfrm>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62035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6C2D808-3CC4-4FFC-A5FF-254C62FD078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88372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a:t>Klik om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26C2D808-3CC4-4FFC-A5FF-254C62FD0781}" type="datetimeFigureOut">
              <a:rPr lang="nl-NL" smtClean="0"/>
              <a:t>8-2-2024</a:t>
            </a:fld>
            <a:endParaRPr lang="nl-NL"/>
          </a:p>
        </p:txBody>
      </p:sp>
      <p:sp>
        <p:nvSpPr>
          <p:cNvPr id="5" name="Footer Placeholder 4"/>
          <p:cNvSpPr>
            <a:spLocks noGrp="1"/>
          </p:cNvSpPr>
          <p:nvPr>
            <p:ph type="ftr" sz="quarter" idx="11"/>
          </p:nvPr>
        </p:nvSpPr>
        <p:spPr>
          <a:xfrm>
            <a:off x="685800" y="381001"/>
            <a:ext cx="6991492" cy="364065"/>
          </a:xfrm>
        </p:spPr>
        <p:txBody>
          <a:bodyPr/>
          <a:lstStyle/>
          <a:p>
            <a:endParaRPr lang="nl-NL"/>
          </a:p>
        </p:txBody>
      </p:sp>
      <p:sp>
        <p:nvSpPr>
          <p:cNvPr id="6" name="Slide Number Placeholder 5"/>
          <p:cNvSpPr>
            <a:spLocks noGrp="1"/>
          </p:cNvSpPr>
          <p:nvPr>
            <p:ph type="sldNum" sz="quarter" idx="12"/>
          </p:nvPr>
        </p:nvSpPr>
        <p:spPr>
          <a:xfrm>
            <a:off x="10862452" y="381000"/>
            <a:ext cx="643748" cy="365125"/>
          </a:xfrm>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384648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227774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a:t>Klik om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5800" y="3132666"/>
            <a:ext cx="5311775" cy="308601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6C2D808-3CC4-4FFC-A5FF-254C62FD0781}" type="datetimeFigureOut">
              <a:rPr lang="nl-NL" smtClean="0"/>
              <a:t>8-2-2024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386272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26C2D808-3CC4-4FFC-A5FF-254C62FD0781}" type="datetimeFigureOut">
              <a:rPr lang="nl-NL" smtClean="0"/>
              <a:t>8-2-2024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122303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2D808-3CC4-4FFC-A5FF-254C62FD0781}" type="datetimeFigureOut">
              <a:rPr lang="nl-NL" smtClean="0"/>
              <a:t>8-2-2024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397693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a:t>Klik om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118464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26C2D808-3CC4-4FFC-A5FF-254C62FD078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F04733-9882-49C0-AA40-EED499B05FDB}" type="slidenum">
              <a:rPr lang="nl-NL" smtClean="0"/>
              <a:t>‹nr.›</a:t>
            </a:fld>
            <a:endParaRPr lang="nl-NL"/>
          </a:p>
        </p:txBody>
      </p:sp>
    </p:spTree>
    <p:extLst>
      <p:ext uri="{BB962C8B-B14F-4D97-AF65-F5344CB8AC3E}">
        <p14:creationId xmlns:p14="http://schemas.microsoft.com/office/powerpoint/2010/main" val="2471458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6C2D808-3CC4-4FFC-A5FF-254C62FD0781}" type="datetimeFigureOut">
              <a:rPr lang="nl-NL" smtClean="0"/>
              <a:t>8-2-2024</a:t>
            </a:fld>
            <a:endParaRPr lang="nl-NL"/>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0F04733-9882-49C0-AA40-EED499B05FDB}" type="slidenum">
              <a:rPr lang="nl-NL" smtClean="0"/>
              <a:t>‹nr.›</a:t>
            </a:fld>
            <a:endParaRPr lang="nl-NL"/>
          </a:p>
        </p:txBody>
      </p:sp>
    </p:spTree>
    <p:extLst>
      <p:ext uri="{BB962C8B-B14F-4D97-AF65-F5344CB8AC3E}">
        <p14:creationId xmlns:p14="http://schemas.microsoft.com/office/powerpoint/2010/main" val="1723074569"/>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D2DF0E-5E0F-BBD4-C88D-E6D6E9625BC0}"/>
              </a:ext>
            </a:extLst>
          </p:cNvPr>
          <p:cNvSpPr>
            <a:spLocks noGrp="1"/>
          </p:cNvSpPr>
          <p:nvPr>
            <p:ph type="ctrTitle"/>
          </p:nvPr>
        </p:nvSpPr>
        <p:spPr/>
        <p:txBody>
          <a:bodyPr/>
          <a:lstStyle/>
          <a:p>
            <a:r>
              <a:rPr lang="nl-NL" dirty="0"/>
              <a:t>Fine Art-fotografie zwart-wit</a:t>
            </a:r>
          </a:p>
        </p:txBody>
      </p:sp>
      <p:sp>
        <p:nvSpPr>
          <p:cNvPr id="3" name="Ondertitel 2">
            <a:extLst>
              <a:ext uri="{FF2B5EF4-FFF2-40B4-BE49-F238E27FC236}">
                <a16:creationId xmlns:a16="http://schemas.microsoft.com/office/drawing/2014/main" id="{CE14BC21-6596-72D3-E062-54D71E612343}"/>
              </a:ext>
            </a:extLst>
          </p:cNvPr>
          <p:cNvSpPr>
            <a:spLocks noGrp="1"/>
          </p:cNvSpPr>
          <p:nvPr>
            <p:ph type="subTitle" idx="1"/>
          </p:nvPr>
        </p:nvSpPr>
        <p:spPr/>
        <p:txBody>
          <a:bodyPr/>
          <a:lstStyle/>
          <a:p>
            <a:r>
              <a:rPr lang="nl-NL" dirty="0"/>
              <a:t>Themagroep Zwart-wit 2024</a:t>
            </a:r>
          </a:p>
        </p:txBody>
      </p:sp>
      <p:pic>
        <p:nvPicPr>
          <p:cNvPr id="4" name="Afbeelding 3">
            <a:extLst>
              <a:ext uri="{FF2B5EF4-FFF2-40B4-BE49-F238E27FC236}">
                <a16:creationId xmlns:a16="http://schemas.microsoft.com/office/drawing/2014/main" id="{BEB1F291-56D4-D6B6-994E-BBDD120C6389}"/>
              </a:ext>
            </a:extLst>
          </p:cNvPr>
          <p:cNvPicPr>
            <a:picLocks noChangeAspect="1"/>
          </p:cNvPicPr>
          <p:nvPr/>
        </p:nvPicPr>
        <p:blipFill>
          <a:blip r:embed="rId2"/>
          <a:stretch>
            <a:fillRect/>
          </a:stretch>
        </p:blipFill>
        <p:spPr>
          <a:xfrm>
            <a:off x="10800000" y="5760000"/>
            <a:ext cx="742757" cy="478833"/>
          </a:xfrm>
          <a:prstGeom prst="rect">
            <a:avLst/>
          </a:prstGeom>
        </p:spPr>
      </p:pic>
    </p:spTree>
    <p:extLst>
      <p:ext uri="{BB962C8B-B14F-4D97-AF65-F5344CB8AC3E}">
        <p14:creationId xmlns:p14="http://schemas.microsoft.com/office/powerpoint/2010/main" val="336963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technieken</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normAutofit lnSpcReduction="10000"/>
          </a:bodyPr>
          <a:lstStyle/>
          <a:p>
            <a:r>
              <a:rPr lang="nl-NL" dirty="0"/>
              <a:t>In camera:</a:t>
            </a:r>
          </a:p>
          <a:p>
            <a:pPr lvl="1">
              <a:buFont typeface="Wingdings" panose="05000000000000000000" pitchFamily="2" charset="2"/>
              <a:buChar char="Ø"/>
            </a:pPr>
            <a:r>
              <a:rPr lang="nl-NL" dirty="0"/>
              <a:t> meervoudige opnames</a:t>
            </a:r>
          </a:p>
          <a:p>
            <a:pPr lvl="1">
              <a:buFont typeface="Wingdings" panose="05000000000000000000" pitchFamily="2" charset="2"/>
              <a:buChar char="Ø"/>
            </a:pPr>
            <a:r>
              <a:rPr lang="nl-NL" dirty="0"/>
              <a:t> lange sluitertijden</a:t>
            </a:r>
          </a:p>
          <a:p>
            <a:pPr lvl="1">
              <a:buFont typeface="Wingdings" panose="05000000000000000000" pitchFamily="2" charset="2"/>
              <a:buChar char="Ø"/>
            </a:pPr>
            <a:r>
              <a:rPr lang="nl-NL" dirty="0"/>
              <a:t> filters</a:t>
            </a:r>
          </a:p>
          <a:p>
            <a:pPr lvl="1">
              <a:buFont typeface="Wingdings" panose="05000000000000000000" pitchFamily="2" charset="2"/>
              <a:buChar char="Ø"/>
            </a:pPr>
            <a:r>
              <a:rPr lang="nl-NL" dirty="0"/>
              <a:t> ICM</a:t>
            </a:r>
          </a:p>
          <a:p>
            <a:pPr lvl="1">
              <a:buFont typeface="Wingdings" panose="05000000000000000000" pitchFamily="2" charset="2"/>
              <a:buChar char="Ø"/>
            </a:pPr>
            <a:r>
              <a:rPr lang="nl-NL" dirty="0"/>
              <a:t> door ander medium fotograferen</a:t>
            </a:r>
          </a:p>
          <a:p>
            <a:pPr marL="0" indent="0">
              <a:buNone/>
            </a:pPr>
            <a:endParaRPr lang="nl-NL" dirty="0"/>
          </a:p>
          <a:p>
            <a:r>
              <a:rPr lang="nl-NL" dirty="0"/>
              <a:t>Nabewerking:</a:t>
            </a:r>
          </a:p>
          <a:p>
            <a:pPr lvl="1">
              <a:buFont typeface="Wingdings" panose="05000000000000000000" pitchFamily="2" charset="2"/>
              <a:buChar char="Ø"/>
            </a:pPr>
            <a:r>
              <a:rPr lang="nl-NL" dirty="0"/>
              <a:t> Photoshop</a:t>
            </a:r>
          </a:p>
          <a:p>
            <a:pPr lvl="1">
              <a:buFont typeface="Wingdings" panose="05000000000000000000" pitchFamily="2" charset="2"/>
              <a:buChar char="Ø"/>
            </a:pPr>
            <a:r>
              <a:rPr lang="nl-NL" dirty="0"/>
              <a:t> </a:t>
            </a:r>
            <a:r>
              <a:rPr lang="nl-NL" dirty="0" err="1"/>
              <a:t>Lightroom</a:t>
            </a:r>
            <a:endParaRPr lang="nl-NL" dirty="0"/>
          </a:p>
          <a:p>
            <a:pPr lvl="1">
              <a:buFont typeface="Wingdings" panose="05000000000000000000" pitchFamily="2" charset="2"/>
              <a:buChar char="Ø"/>
            </a:pPr>
            <a:r>
              <a:rPr lang="nl-NL" dirty="0"/>
              <a:t> </a:t>
            </a:r>
            <a:r>
              <a:rPr lang="nl-NL" dirty="0" err="1"/>
              <a:t>Capture</a:t>
            </a:r>
            <a:r>
              <a:rPr lang="nl-NL" dirty="0"/>
              <a:t> </a:t>
            </a:r>
            <a:r>
              <a:rPr lang="nl-NL" dirty="0" err="1"/>
              <a:t>One</a:t>
            </a:r>
            <a:endParaRPr lang="nl-NL" dirty="0"/>
          </a:p>
          <a:p>
            <a:pPr lvl="1">
              <a:buFont typeface="Wingdings" panose="05000000000000000000" pitchFamily="2" charset="2"/>
              <a:buChar char="Ø"/>
            </a:pPr>
            <a:r>
              <a:rPr lang="nl-NL" dirty="0"/>
              <a:t> etc.</a:t>
            </a:r>
          </a:p>
          <a:p>
            <a:pPr marL="457200" lvl="1" indent="0">
              <a:buNone/>
            </a:pPr>
            <a:r>
              <a:rPr lang="nl-NL" dirty="0"/>
              <a:t>	</a:t>
            </a:r>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2"/>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3"/>
          <a:stretch>
            <a:fillRect/>
          </a:stretch>
        </p:blipFill>
        <p:spPr>
          <a:xfrm>
            <a:off x="10800000" y="5760000"/>
            <a:ext cx="742757" cy="478833"/>
          </a:xfrm>
          <a:prstGeom prst="rect">
            <a:avLst/>
          </a:prstGeom>
        </p:spPr>
      </p:pic>
      <p:pic>
        <p:nvPicPr>
          <p:cNvPr id="5" name="Afbeelding 4">
            <a:extLst>
              <a:ext uri="{FF2B5EF4-FFF2-40B4-BE49-F238E27FC236}">
                <a16:creationId xmlns:a16="http://schemas.microsoft.com/office/drawing/2014/main" id="{CE96AA08-E9AB-0944-DACF-D5DA1378C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24" y="1879529"/>
            <a:ext cx="4356000" cy="4356000"/>
          </a:xfrm>
          <a:prstGeom prst="rect">
            <a:avLst/>
          </a:prstGeom>
        </p:spPr>
      </p:pic>
    </p:spTree>
    <p:extLst>
      <p:ext uri="{BB962C8B-B14F-4D97-AF65-F5344CB8AC3E}">
        <p14:creationId xmlns:p14="http://schemas.microsoft.com/office/powerpoint/2010/main" val="3642373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058DFC69-0090-DDE7-B34E-2AC4A566A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615" y="1953627"/>
            <a:ext cx="2925199" cy="4140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aandachtspunten</a:t>
            </a:r>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
        <p:nvSpPr>
          <p:cNvPr id="4" name="Tijdelijke aanduiding voor inhoud 3">
            <a:extLst>
              <a:ext uri="{FF2B5EF4-FFF2-40B4-BE49-F238E27FC236}">
                <a16:creationId xmlns:a16="http://schemas.microsoft.com/office/drawing/2014/main" id="{019E3D38-5419-D33A-72E1-D97B0EB82C0C}"/>
              </a:ext>
            </a:extLst>
          </p:cNvPr>
          <p:cNvSpPr>
            <a:spLocks noGrp="1"/>
          </p:cNvSpPr>
          <p:nvPr>
            <p:ph idx="1"/>
          </p:nvPr>
        </p:nvSpPr>
        <p:spPr/>
        <p:txBody>
          <a:bodyPr/>
          <a:lstStyle/>
          <a:p>
            <a:r>
              <a:rPr lang="nl-NL" dirty="0"/>
              <a:t>Zwart-witfoto:</a:t>
            </a:r>
            <a:endParaRPr lang="en-GB" dirty="0"/>
          </a:p>
          <a:p>
            <a:pPr lvl="1">
              <a:buFont typeface="Wingdings" panose="05000000000000000000" pitchFamily="2" charset="2"/>
              <a:buChar char="Ø"/>
            </a:pPr>
            <a:r>
              <a:rPr lang="nl-NL" dirty="0"/>
              <a:t> Contrast (licht/donker)</a:t>
            </a:r>
          </a:p>
          <a:p>
            <a:pPr lvl="1">
              <a:buFont typeface="Wingdings" panose="05000000000000000000" pitchFamily="2" charset="2"/>
              <a:buChar char="Ø"/>
            </a:pPr>
            <a:r>
              <a:rPr lang="nl-NL" dirty="0"/>
              <a:t> Lijnen, structuren, patronen</a:t>
            </a:r>
          </a:p>
          <a:p>
            <a:pPr lvl="1">
              <a:buFont typeface="Wingdings" panose="05000000000000000000" pitchFamily="2" charset="2"/>
              <a:buChar char="Ø"/>
            </a:pPr>
            <a:r>
              <a:rPr lang="nl-NL" dirty="0"/>
              <a:t> Compositie</a:t>
            </a:r>
          </a:p>
          <a:p>
            <a:pPr marL="0" indent="0">
              <a:buNone/>
            </a:pPr>
            <a:endParaRPr lang="nl-NL" dirty="0"/>
          </a:p>
          <a:p>
            <a:r>
              <a:rPr lang="nl-NL" dirty="0"/>
              <a:t>Fine Art:</a:t>
            </a:r>
          </a:p>
          <a:p>
            <a:pPr lvl="1">
              <a:buFont typeface="Wingdings" panose="05000000000000000000" pitchFamily="2" charset="2"/>
              <a:buChar char="Ø"/>
            </a:pPr>
            <a:r>
              <a:rPr lang="nl-NL" dirty="0"/>
              <a:t> bereid voor (idee, visie, boodschap)</a:t>
            </a:r>
          </a:p>
          <a:p>
            <a:pPr lvl="1">
              <a:buFont typeface="Wingdings" panose="05000000000000000000" pitchFamily="2" charset="2"/>
              <a:buChar char="Ø"/>
            </a:pPr>
            <a:r>
              <a:rPr lang="nl-NL" dirty="0"/>
              <a:t> speel met: lichtval, structuren, symmetrie, standpunten</a:t>
            </a:r>
          </a:p>
          <a:p>
            <a:pPr lvl="1">
              <a:buFont typeface="Wingdings" panose="05000000000000000000" pitchFamily="2" charset="2"/>
              <a:buChar char="Ø"/>
            </a:pPr>
            <a:r>
              <a:rPr lang="nl-NL" dirty="0"/>
              <a:t> gebruik: doorkijkjes, lagen, texturen, structuren</a:t>
            </a:r>
          </a:p>
        </p:txBody>
      </p:sp>
      <p:sp>
        <p:nvSpPr>
          <p:cNvPr id="13" name="Tekstvak 12">
            <a:extLst>
              <a:ext uri="{FF2B5EF4-FFF2-40B4-BE49-F238E27FC236}">
                <a16:creationId xmlns:a16="http://schemas.microsoft.com/office/drawing/2014/main" id="{3502D02F-9B32-6BC9-F1CC-56740A1BDFEA}"/>
              </a:ext>
            </a:extLst>
          </p:cNvPr>
          <p:cNvSpPr txBox="1"/>
          <p:nvPr/>
        </p:nvSpPr>
        <p:spPr>
          <a:xfrm>
            <a:off x="4695630" y="3429000"/>
            <a:ext cx="2975428" cy="461665"/>
          </a:xfrm>
          <a:prstGeom prst="rect">
            <a:avLst/>
          </a:prstGeom>
          <a:noFill/>
        </p:spPr>
        <p:txBody>
          <a:bodyPr wrap="square" rtlCol="0">
            <a:spAutoFit/>
          </a:bodyPr>
          <a:lstStyle/>
          <a:p>
            <a:pPr algn="ctr"/>
            <a:r>
              <a:rPr lang="nl-NL" sz="2400" dirty="0">
                <a:solidFill>
                  <a:srgbClr val="00B0F0"/>
                </a:solidFill>
              </a:rPr>
              <a:t>HOUD HET SIMPEL</a:t>
            </a:r>
            <a:endParaRPr lang="en-GB" sz="2400" dirty="0">
              <a:solidFill>
                <a:srgbClr val="00B0F0"/>
              </a:solidFill>
            </a:endParaRPr>
          </a:p>
        </p:txBody>
      </p:sp>
    </p:spTree>
    <p:extLst>
      <p:ext uri="{BB962C8B-B14F-4D97-AF65-F5344CB8AC3E}">
        <p14:creationId xmlns:p14="http://schemas.microsoft.com/office/powerpoint/2010/main" val="291051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tips</a:t>
            </a:r>
            <a:endParaRPr lang="en-GB" dirty="0"/>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normAutofit/>
          </a:bodyPr>
          <a:lstStyle/>
          <a:p>
            <a:r>
              <a:rPr lang="nl-NL" dirty="0"/>
              <a:t>Simplificeer (vermijd storende beeldelementen)</a:t>
            </a:r>
          </a:p>
          <a:p>
            <a:r>
              <a:rPr lang="nl-NL" dirty="0"/>
              <a:t>Aandacht op het onderwerp</a:t>
            </a:r>
          </a:p>
          <a:p>
            <a:r>
              <a:rPr lang="nl-NL" dirty="0"/>
              <a:t>Inleidende lijnen (diagonalen)</a:t>
            </a:r>
          </a:p>
          <a:p>
            <a:r>
              <a:rPr lang="nl-NL" dirty="0"/>
              <a:t>Bewegingsruimte</a:t>
            </a:r>
          </a:p>
          <a:p>
            <a:r>
              <a:rPr lang="nl-NL" dirty="0"/>
              <a:t>Achtergrond (vervagen/scherp??)</a:t>
            </a:r>
          </a:p>
          <a:p>
            <a:r>
              <a:rPr lang="nl-NL" dirty="0"/>
              <a:t>Kaders (framing, doorkijkjes)</a:t>
            </a:r>
          </a:p>
          <a:p>
            <a:r>
              <a:rPr lang="nl-NL" dirty="0"/>
              <a:t>Driehoeken (beeldelementen)</a:t>
            </a:r>
          </a:p>
          <a:p>
            <a:r>
              <a:rPr lang="nl-NL" dirty="0"/>
              <a:t>Lagen (voorgrond-midden-achtergrond)</a:t>
            </a:r>
          </a:p>
          <a:p>
            <a:r>
              <a:rPr lang="nl-NL" dirty="0"/>
              <a:t>Beeldverhoudingen (later aanpassen)</a:t>
            </a:r>
          </a:p>
          <a:p>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2"/>
          <a:stretch>
            <a:fillRect/>
          </a:stretch>
        </p:blipFill>
        <p:spPr>
          <a:xfrm>
            <a:off x="10836000" y="5760000"/>
            <a:ext cx="737680" cy="475529"/>
          </a:xfrm>
          <a:prstGeom prst="rect">
            <a:avLst/>
          </a:prstGeom>
        </p:spPr>
      </p:pic>
      <p:pic>
        <p:nvPicPr>
          <p:cNvPr id="5" name="Afbeelding 4">
            <a:extLst>
              <a:ext uri="{FF2B5EF4-FFF2-40B4-BE49-F238E27FC236}">
                <a16:creationId xmlns:a16="http://schemas.microsoft.com/office/drawing/2014/main" id="{9A6F89BC-0E4B-34E5-5458-4F19982064F6}"/>
              </a:ext>
            </a:extLst>
          </p:cNvPr>
          <p:cNvPicPr>
            <a:picLocks noChangeAspect="1"/>
          </p:cNvPicPr>
          <p:nvPr/>
        </p:nvPicPr>
        <p:blipFill>
          <a:blip r:embed="rId3"/>
          <a:stretch>
            <a:fillRect/>
          </a:stretch>
        </p:blipFill>
        <p:spPr>
          <a:xfrm>
            <a:off x="8430920" y="2057401"/>
            <a:ext cx="2773920" cy="3420152"/>
          </a:xfrm>
          <a:prstGeom prst="rect">
            <a:avLst/>
          </a:prstGeom>
        </p:spPr>
      </p:pic>
    </p:spTree>
    <p:extLst>
      <p:ext uri="{BB962C8B-B14F-4D97-AF65-F5344CB8AC3E}">
        <p14:creationId xmlns:p14="http://schemas.microsoft.com/office/powerpoint/2010/main" val="30263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voorbeelden</a:t>
            </a:r>
            <a:endParaRPr lang="en-GB" dirty="0"/>
          </a:p>
        </p:txBody>
      </p:sp>
      <p:pic>
        <p:nvPicPr>
          <p:cNvPr id="6" name="Tijdelijke aanduiding voor inhoud 5">
            <a:extLst>
              <a:ext uri="{FF2B5EF4-FFF2-40B4-BE49-F238E27FC236}">
                <a16:creationId xmlns:a16="http://schemas.microsoft.com/office/drawing/2014/main" id="{278CCC29-C8BB-9245-DD8C-C4C686BC19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21965" y="2211216"/>
            <a:ext cx="2682875" cy="4024313"/>
          </a:xfrm>
        </p:spPr>
      </p:pic>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3"/>
          <a:stretch>
            <a:fillRect/>
          </a:stretch>
        </p:blipFill>
        <p:spPr>
          <a:xfrm>
            <a:off x="10836000" y="5760000"/>
            <a:ext cx="737680" cy="475529"/>
          </a:xfrm>
          <a:prstGeom prst="rect">
            <a:avLst/>
          </a:prstGeom>
        </p:spPr>
      </p:pic>
      <p:sp>
        <p:nvSpPr>
          <p:cNvPr id="8" name="Tekstvak 7">
            <a:extLst>
              <a:ext uri="{FF2B5EF4-FFF2-40B4-BE49-F238E27FC236}">
                <a16:creationId xmlns:a16="http://schemas.microsoft.com/office/drawing/2014/main" id="{F0D8530C-271A-4B94-B3D3-24086448C7B1}"/>
              </a:ext>
            </a:extLst>
          </p:cNvPr>
          <p:cNvSpPr txBox="1"/>
          <p:nvPr/>
        </p:nvSpPr>
        <p:spPr>
          <a:xfrm>
            <a:off x="965200" y="2057401"/>
            <a:ext cx="3860800" cy="430887"/>
          </a:xfrm>
          <a:prstGeom prst="rect">
            <a:avLst/>
          </a:prstGeom>
          <a:noFill/>
        </p:spPr>
        <p:txBody>
          <a:bodyPr wrap="square" rtlCol="0">
            <a:spAutoFit/>
          </a:bodyPr>
          <a:lstStyle/>
          <a:p>
            <a:pPr marL="342900" indent="-342900">
              <a:buFont typeface="Arial" panose="020B0604020202020204" pitchFamily="34" charset="0"/>
              <a:buChar char="•"/>
            </a:pPr>
            <a:r>
              <a:rPr lang="nl-NL" sz="2200" dirty="0"/>
              <a:t>Eenvoud</a:t>
            </a:r>
            <a:endParaRPr lang="en-GB" sz="2200" dirty="0"/>
          </a:p>
        </p:txBody>
      </p:sp>
      <p:pic>
        <p:nvPicPr>
          <p:cNvPr id="10" name="Afbeelding 9">
            <a:extLst>
              <a:ext uri="{FF2B5EF4-FFF2-40B4-BE49-F238E27FC236}">
                <a16:creationId xmlns:a16="http://schemas.microsoft.com/office/drawing/2014/main" id="{9BB1EE8D-F59F-3078-D9F5-96F7C3068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011" y="2261372"/>
            <a:ext cx="2657340" cy="3996000"/>
          </a:xfrm>
          <a:prstGeom prst="rect">
            <a:avLst/>
          </a:prstGeom>
        </p:spPr>
      </p:pic>
      <p:pic>
        <p:nvPicPr>
          <p:cNvPr id="12" name="Afbeelding 11">
            <a:extLst>
              <a:ext uri="{FF2B5EF4-FFF2-40B4-BE49-F238E27FC236}">
                <a16:creationId xmlns:a16="http://schemas.microsoft.com/office/drawing/2014/main" id="{BAC81EBB-4F0E-0FF8-691A-57D1B2F41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9357" y="2959529"/>
            <a:ext cx="2588040" cy="3276000"/>
          </a:xfrm>
          <a:prstGeom prst="rect">
            <a:avLst/>
          </a:prstGeom>
        </p:spPr>
      </p:pic>
    </p:spTree>
    <p:extLst>
      <p:ext uri="{BB962C8B-B14F-4D97-AF65-F5344CB8AC3E}">
        <p14:creationId xmlns:p14="http://schemas.microsoft.com/office/powerpoint/2010/main" val="2699728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1958343-4FBE-134F-D729-453E205B559D}"/>
              </a:ext>
            </a:extLst>
          </p:cNvPr>
          <p:cNvPicPr>
            <a:picLocks noChangeAspect="1"/>
          </p:cNvPicPr>
          <p:nvPr/>
        </p:nvPicPr>
        <p:blipFill rotWithShape="1">
          <a:blip r:embed="rId2"/>
          <a:srcRect l="2279" t="1235"/>
          <a:stretch/>
        </p:blipFill>
        <p:spPr>
          <a:xfrm>
            <a:off x="1214362" y="2538054"/>
            <a:ext cx="5049704" cy="3555573"/>
          </a:xfrm>
          <a:prstGeom prst="rect">
            <a:avLst/>
          </a:prstGeom>
        </p:spPr>
      </p:pic>
      <p:pic>
        <p:nvPicPr>
          <p:cNvPr id="6" name="Afbeelding 5">
            <a:extLst>
              <a:ext uri="{FF2B5EF4-FFF2-40B4-BE49-F238E27FC236}">
                <a16:creationId xmlns:a16="http://schemas.microsoft.com/office/drawing/2014/main" id="{36D069FA-4393-413E-B61E-F79D8D566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083" y="1773627"/>
            <a:ext cx="3440100" cy="4320000"/>
          </a:xfrm>
          <a:prstGeom prst="rect">
            <a:avLst/>
          </a:prstGeom>
        </p:spPr>
      </p:pic>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voorbeelden</a:t>
            </a:r>
            <a:endParaRPr lang="en-GB" dirty="0"/>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lstStyle/>
          <a:p>
            <a:r>
              <a:rPr lang="nl-NL" dirty="0"/>
              <a:t>Inleidende lijnen</a:t>
            </a:r>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4"/>
          <a:stretch>
            <a:fillRect/>
          </a:stretch>
        </p:blipFill>
        <p:spPr>
          <a:xfrm>
            <a:off x="10836000" y="5760000"/>
            <a:ext cx="737680" cy="475529"/>
          </a:xfrm>
          <a:prstGeom prst="rect">
            <a:avLst/>
          </a:prstGeom>
        </p:spPr>
      </p:pic>
    </p:spTree>
    <p:extLst>
      <p:ext uri="{BB962C8B-B14F-4D97-AF65-F5344CB8AC3E}">
        <p14:creationId xmlns:p14="http://schemas.microsoft.com/office/powerpoint/2010/main" val="613140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AEF696F-51BC-C346-2A13-32D656340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528" y="1961280"/>
            <a:ext cx="5608672" cy="4032000"/>
          </a:xfrm>
          <a:prstGeom prst="rect">
            <a:avLst/>
          </a:prstGeom>
        </p:spPr>
      </p:pic>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voorbeelden</a:t>
            </a:r>
            <a:endParaRPr lang="en-GB" dirty="0"/>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lstStyle/>
          <a:p>
            <a:r>
              <a:rPr lang="nl-NL" dirty="0"/>
              <a:t>Inleidende lijnen (diagonalen)</a:t>
            </a:r>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3"/>
          <a:stretch>
            <a:fillRect/>
          </a:stretch>
        </p:blipFill>
        <p:spPr>
          <a:xfrm>
            <a:off x="10836000" y="5760000"/>
            <a:ext cx="737680" cy="475529"/>
          </a:xfrm>
          <a:prstGeom prst="rect">
            <a:avLst/>
          </a:prstGeom>
        </p:spPr>
      </p:pic>
      <p:pic>
        <p:nvPicPr>
          <p:cNvPr id="7" name="Afbeelding 6">
            <a:extLst>
              <a:ext uri="{FF2B5EF4-FFF2-40B4-BE49-F238E27FC236}">
                <a16:creationId xmlns:a16="http://schemas.microsoft.com/office/drawing/2014/main" id="{6DBB40F9-EBA0-91E2-9ED0-A0E49C99E2E9}"/>
              </a:ext>
            </a:extLst>
          </p:cNvPr>
          <p:cNvPicPr>
            <a:picLocks noChangeAspect="1"/>
          </p:cNvPicPr>
          <p:nvPr/>
        </p:nvPicPr>
        <p:blipFill rotWithShape="1">
          <a:blip r:embed="rId4"/>
          <a:srcRect l="629" t="-1629" r="-1"/>
          <a:stretch/>
        </p:blipFill>
        <p:spPr>
          <a:xfrm>
            <a:off x="1131664" y="3113280"/>
            <a:ext cx="4320000" cy="2880000"/>
          </a:xfrm>
          <a:prstGeom prst="rect">
            <a:avLst/>
          </a:prstGeom>
        </p:spPr>
      </p:pic>
    </p:spTree>
    <p:extLst>
      <p:ext uri="{BB962C8B-B14F-4D97-AF65-F5344CB8AC3E}">
        <p14:creationId xmlns:p14="http://schemas.microsoft.com/office/powerpoint/2010/main" val="298800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A3A4C69-AC8B-5FF3-8121-2A24B8F3C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200" y="1910701"/>
            <a:ext cx="4995000" cy="3996000"/>
          </a:xfrm>
          <a:prstGeom prst="rect">
            <a:avLst/>
          </a:prstGeom>
        </p:spPr>
      </p:pic>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voorbeelden</a:t>
            </a:r>
            <a:endParaRPr lang="en-GB" dirty="0"/>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lstStyle/>
          <a:p>
            <a:r>
              <a:rPr lang="nl-NL" dirty="0"/>
              <a:t>Lagen (kaders)</a:t>
            </a:r>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3"/>
          <a:stretch>
            <a:fillRect/>
          </a:stretch>
        </p:blipFill>
        <p:spPr>
          <a:xfrm>
            <a:off x="10836000" y="5760000"/>
            <a:ext cx="737680" cy="475529"/>
          </a:xfrm>
          <a:prstGeom prst="rect">
            <a:avLst/>
          </a:prstGeom>
        </p:spPr>
      </p:pic>
      <p:pic>
        <p:nvPicPr>
          <p:cNvPr id="8" name="Afbeelding 7">
            <a:extLst>
              <a:ext uri="{FF2B5EF4-FFF2-40B4-BE49-F238E27FC236}">
                <a16:creationId xmlns:a16="http://schemas.microsoft.com/office/drawing/2014/main" id="{CD9F18E1-99DA-2243-1D54-1A85A484D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900" y="3026701"/>
            <a:ext cx="4320000" cy="2880000"/>
          </a:xfrm>
          <a:prstGeom prst="rect">
            <a:avLst/>
          </a:prstGeom>
        </p:spPr>
      </p:pic>
    </p:spTree>
    <p:extLst>
      <p:ext uri="{BB962C8B-B14F-4D97-AF65-F5344CB8AC3E}">
        <p14:creationId xmlns:p14="http://schemas.microsoft.com/office/powerpoint/2010/main" val="324956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voorbeelden</a:t>
            </a:r>
            <a:endParaRPr lang="en-GB" dirty="0"/>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lstStyle/>
          <a:p>
            <a:r>
              <a:rPr lang="nl-NL" dirty="0"/>
              <a:t>Lagen</a:t>
            </a:r>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2"/>
          <a:stretch>
            <a:fillRect/>
          </a:stretch>
        </p:blipFill>
        <p:spPr>
          <a:xfrm>
            <a:off x="10836000" y="5760000"/>
            <a:ext cx="737680" cy="475529"/>
          </a:xfrm>
          <a:prstGeom prst="rect">
            <a:avLst/>
          </a:prstGeom>
        </p:spPr>
      </p:pic>
      <p:pic>
        <p:nvPicPr>
          <p:cNvPr id="7" name="Afbeelding 6">
            <a:extLst>
              <a:ext uri="{FF2B5EF4-FFF2-40B4-BE49-F238E27FC236}">
                <a16:creationId xmlns:a16="http://schemas.microsoft.com/office/drawing/2014/main" id="{BFD51850-0499-5DD6-8504-B1DA0E7E9252}"/>
              </a:ext>
            </a:extLst>
          </p:cNvPr>
          <p:cNvPicPr>
            <a:picLocks noChangeAspect="1"/>
          </p:cNvPicPr>
          <p:nvPr/>
        </p:nvPicPr>
        <p:blipFill rotWithShape="1">
          <a:blip r:embed="rId3"/>
          <a:srcRect l="1996"/>
          <a:stretch/>
        </p:blipFill>
        <p:spPr>
          <a:xfrm>
            <a:off x="6710311" y="2522701"/>
            <a:ext cx="4829629" cy="2772000"/>
          </a:xfrm>
          <a:prstGeom prst="rect">
            <a:avLst/>
          </a:prstGeom>
        </p:spPr>
      </p:pic>
      <p:pic>
        <p:nvPicPr>
          <p:cNvPr id="11" name="Afbeelding 10">
            <a:extLst>
              <a:ext uri="{FF2B5EF4-FFF2-40B4-BE49-F238E27FC236}">
                <a16:creationId xmlns:a16="http://schemas.microsoft.com/office/drawing/2014/main" id="{FBCAE43B-058D-453C-20CD-609A4E6A0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56" y="2757764"/>
            <a:ext cx="2160000" cy="3240000"/>
          </a:xfrm>
          <a:prstGeom prst="rect">
            <a:avLst/>
          </a:prstGeom>
        </p:spPr>
      </p:pic>
      <p:pic>
        <p:nvPicPr>
          <p:cNvPr id="12" name="Afbeelding 11">
            <a:extLst>
              <a:ext uri="{FF2B5EF4-FFF2-40B4-BE49-F238E27FC236}">
                <a16:creationId xmlns:a16="http://schemas.microsoft.com/office/drawing/2014/main" id="{D79A4FCB-469B-5DAB-3197-C4B1B3FCAA96}"/>
              </a:ext>
            </a:extLst>
          </p:cNvPr>
          <p:cNvPicPr>
            <a:picLocks noChangeAspect="1"/>
          </p:cNvPicPr>
          <p:nvPr/>
        </p:nvPicPr>
        <p:blipFill>
          <a:blip r:embed="rId5"/>
          <a:stretch>
            <a:fillRect/>
          </a:stretch>
        </p:blipFill>
        <p:spPr>
          <a:xfrm>
            <a:off x="3012082" y="1722622"/>
            <a:ext cx="3304203" cy="4968000"/>
          </a:xfrm>
          <a:prstGeom prst="rect">
            <a:avLst/>
          </a:prstGeom>
        </p:spPr>
      </p:pic>
    </p:spTree>
    <p:extLst>
      <p:ext uri="{BB962C8B-B14F-4D97-AF65-F5344CB8AC3E}">
        <p14:creationId xmlns:p14="http://schemas.microsoft.com/office/powerpoint/2010/main" val="3563513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r>
              <a:rPr lang="nl-NL" dirty="0"/>
              <a:t>Compositie tips</a:t>
            </a:r>
            <a:endParaRPr lang="en-GB" dirty="0"/>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lstStyle/>
          <a:p>
            <a:r>
              <a:rPr lang="nl-NL" dirty="0"/>
              <a:t>Lagen</a:t>
            </a:r>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2"/>
          <a:stretch>
            <a:fillRect/>
          </a:stretch>
        </p:blipFill>
        <p:spPr>
          <a:xfrm>
            <a:off x="10836000" y="5760000"/>
            <a:ext cx="737680" cy="475529"/>
          </a:xfrm>
          <a:prstGeom prst="rect">
            <a:avLst/>
          </a:prstGeom>
        </p:spPr>
      </p:pic>
      <p:pic>
        <p:nvPicPr>
          <p:cNvPr id="5" name="Afbeelding 4">
            <a:extLst>
              <a:ext uri="{FF2B5EF4-FFF2-40B4-BE49-F238E27FC236}">
                <a16:creationId xmlns:a16="http://schemas.microsoft.com/office/drawing/2014/main" id="{DED69ECF-E5D6-B31D-119A-F6A29D40D194}"/>
              </a:ext>
            </a:extLst>
          </p:cNvPr>
          <p:cNvPicPr>
            <a:picLocks noChangeAspect="1"/>
          </p:cNvPicPr>
          <p:nvPr/>
        </p:nvPicPr>
        <p:blipFill>
          <a:blip r:embed="rId3"/>
          <a:stretch>
            <a:fillRect/>
          </a:stretch>
        </p:blipFill>
        <p:spPr>
          <a:xfrm>
            <a:off x="753414" y="2654685"/>
            <a:ext cx="2892837" cy="3564000"/>
          </a:xfrm>
          <a:prstGeom prst="rect">
            <a:avLst/>
          </a:prstGeom>
        </p:spPr>
      </p:pic>
      <p:pic>
        <p:nvPicPr>
          <p:cNvPr id="7" name="Afbeelding 6">
            <a:extLst>
              <a:ext uri="{FF2B5EF4-FFF2-40B4-BE49-F238E27FC236}">
                <a16:creationId xmlns:a16="http://schemas.microsoft.com/office/drawing/2014/main" id="{728A5575-6AAE-B1FA-553A-CEC0E72E2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8200" y="1967170"/>
            <a:ext cx="2538000" cy="1692000"/>
          </a:xfrm>
          <a:prstGeom prst="rect">
            <a:avLst/>
          </a:prstGeom>
        </p:spPr>
      </p:pic>
      <p:pic>
        <p:nvPicPr>
          <p:cNvPr id="9" name="Afbeelding 8">
            <a:extLst>
              <a:ext uri="{FF2B5EF4-FFF2-40B4-BE49-F238E27FC236}">
                <a16:creationId xmlns:a16="http://schemas.microsoft.com/office/drawing/2014/main" id="{660E9E09-CC2A-5B46-3DBF-AD19BD120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0586" y="3863585"/>
            <a:ext cx="2538000" cy="1692000"/>
          </a:xfrm>
          <a:prstGeom prst="rect">
            <a:avLst/>
          </a:prstGeom>
        </p:spPr>
      </p:pic>
      <p:pic>
        <p:nvPicPr>
          <p:cNvPr id="10" name="Afbeelding 9">
            <a:extLst>
              <a:ext uri="{FF2B5EF4-FFF2-40B4-BE49-F238E27FC236}">
                <a16:creationId xmlns:a16="http://schemas.microsoft.com/office/drawing/2014/main" id="{C4C5B061-14F6-B402-C7A0-E29B7EBE3CDD}"/>
              </a:ext>
            </a:extLst>
          </p:cNvPr>
          <p:cNvPicPr>
            <a:picLocks noChangeAspect="1"/>
          </p:cNvPicPr>
          <p:nvPr/>
        </p:nvPicPr>
        <p:blipFill>
          <a:blip r:embed="rId6"/>
          <a:stretch>
            <a:fillRect/>
          </a:stretch>
        </p:blipFill>
        <p:spPr>
          <a:xfrm>
            <a:off x="4357978" y="2654685"/>
            <a:ext cx="3834000" cy="2556000"/>
          </a:xfrm>
          <a:prstGeom prst="rect">
            <a:avLst/>
          </a:prstGeom>
        </p:spPr>
      </p:pic>
    </p:spTree>
    <p:extLst>
      <p:ext uri="{BB962C8B-B14F-4D97-AF65-F5344CB8AC3E}">
        <p14:creationId xmlns:p14="http://schemas.microsoft.com/office/powerpoint/2010/main" val="2444129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AD77AF1-492F-EBB4-A8D9-3B89E88C1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425" y="2057401"/>
            <a:ext cx="4040498" cy="4788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Advies</a:t>
            </a:r>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
        <p:nvSpPr>
          <p:cNvPr id="4" name="Tijdelijke aanduiding voor inhoud 3">
            <a:extLst>
              <a:ext uri="{FF2B5EF4-FFF2-40B4-BE49-F238E27FC236}">
                <a16:creationId xmlns:a16="http://schemas.microsoft.com/office/drawing/2014/main" id="{019E3D38-5419-D33A-72E1-D97B0EB82C0C}"/>
              </a:ext>
            </a:extLst>
          </p:cNvPr>
          <p:cNvSpPr>
            <a:spLocks noGrp="1"/>
          </p:cNvSpPr>
          <p:nvPr>
            <p:ph idx="1"/>
          </p:nvPr>
        </p:nvSpPr>
        <p:spPr>
          <a:xfrm>
            <a:off x="685800" y="2160693"/>
            <a:ext cx="10820400" cy="4024125"/>
          </a:xfrm>
        </p:spPr>
        <p:txBody>
          <a:bodyPr/>
          <a:lstStyle/>
          <a:p>
            <a:r>
              <a:rPr lang="nl-NL" dirty="0"/>
              <a:t>zoek je grenzen op, maar ga er niet overheen</a:t>
            </a:r>
          </a:p>
          <a:p>
            <a:r>
              <a:rPr lang="nl-NL" dirty="0"/>
              <a:t>doe vooral wat je leuk vindt</a:t>
            </a:r>
          </a:p>
          <a:p>
            <a:r>
              <a:rPr lang="nl-NL" dirty="0"/>
              <a:t>gebruik de ervaring van anderen</a:t>
            </a:r>
          </a:p>
          <a:p>
            <a:r>
              <a:rPr lang="nl-NL" dirty="0"/>
              <a:t>schroom niet iets na te maken</a:t>
            </a:r>
          </a:p>
          <a:p>
            <a:r>
              <a:rPr lang="nl-NL" dirty="0"/>
              <a:t>creëer je eigen leermomenten</a:t>
            </a:r>
            <a:endParaRPr lang="en-GB" dirty="0"/>
          </a:p>
        </p:txBody>
      </p:sp>
    </p:spTree>
    <p:extLst>
      <p:ext uri="{BB962C8B-B14F-4D97-AF65-F5344CB8AC3E}">
        <p14:creationId xmlns:p14="http://schemas.microsoft.com/office/powerpoint/2010/main" val="268351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73FF55-A303-CBC3-E10F-4B7F1C678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79" y="1547864"/>
            <a:ext cx="3181464" cy="5184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Opzet avond</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t>Korte uitleg fine-art</a:t>
            </a:r>
          </a:p>
          <a:p>
            <a:r>
              <a:rPr lang="nl-NL" dirty="0"/>
              <a:t>Inventariseren behoeften / onderwerpen</a:t>
            </a:r>
          </a:p>
          <a:p>
            <a:r>
              <a:rPr lang="nl-NL" dirty="0"/>
              <a:t>Brainstormen</a:t>
            </a:r>
          </a:p>
          <a:p>
            <a:r>
              <a:rPr lang="nl-NL" dirty="0"/>
              <a:t>Uitvoering concretiseren</a:t>
            </a:r>
          </a:p>
          <a:p>
            <a:r>
              <a:rPr lang="nl-NL" dirty="0"/>
              <a:t>Afspraken maken</a:t>
            </a:r>
          </a:p>
          <a:p>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Tree>
    <p:extLst>
      <p:ext uri="{BB962C8B-B14F-4D97-AF65-F5344CB8AC3E}">
        <p14:creationId xmlns:p14="http://schemas.microsoft.com/office/powerpoint/2010/main" val="145906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33C28717-3A0F-8721-33A8-72D251A27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4100" y="1790529"/>
            <a:ext cx="6642100" cy="4445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Behoeften</a:t>
            </a:r>
            <a:br>
              <a:rPr lang="nl-NL" dirty="0"/>
            </a:br>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
        <p:nvSpPr>
          <p:cNvPr id="4" name="Tijdelijke aanduiding voor inhoud 3">
            <a:extLst>
              <a:ext uri="{FF2B5EF4-FFF2-40B4-BE49-F238E27FC236}">
                <a16:creationId xmlns:a16="http://schemas.microsoft.com/office/drawing/2014/main" id="{EE9DF213-0DA3-2A0E-A30D-7F9D51C548AB}"/>
              </a:ext>
            </a:extLst>
          </p:cNvPr>
          <p:cNvSpPr>
            <a:spLocks noGrp="1"/>
          </p:cNvSpPr>
          <p:nvPr>
            <p:ph idx="1"/>
          </p:nvPr>
        </p:nvSpPr>
        <p:spPr/>
        <p:txBody>
          <a:bodyPr/>
          <a:lstStyle/>
          <a:p>
            <a:r>
              <a:rPr lang="nl-NL" dirty="0"/>
              <a:t>Wat spreekt je aan?</a:t>
            </a:r>
          </a:p>
          <a:p>
            <a:r>
              <a:rPr lang="nl-NL" dirty="0"/>
              <a:t>Wat wil je leren?</a:t>
            </a:r>
          </a:p>
          <a:p>
            <a:r>
              <a:rPr lang="nl-NL" dirty="0"/>
              <a:t>Wat heb je daarvoor nodig?</a:t>
            </a:r>
          </a:p>
          <a:p>
            <a:r>
              <a:rPr lang="nl-NL" dirty="0"/>
              <a:t>Wat ga je doen?</a:t>
            </a:r>
          </a:p>
          <a:p>
            <a:pPr marL="0" indent="0">
              <a:buNone/>
            </a:pPr>
            <a:endParaRPr lang="en-GB" dirty="0"/>
          </a:p>
        </p:txBody>
      </p:sp>
    </p:spTree>
    <p:extLst>
      <p:ext uri="{BB962C8B-B14F-4D97-AF65-F5344CB8AC3E}">
        <p14:creationId xmlns:p14="http://schemas.microsoft.com/office/powerpoint/2010/main" val="2435973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Uitvoering</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t>Individueel</a:t>
            </a:r>
          </a:p>
          <a:p>
            <a:r>
              <a:rPr lang="nl-NL" dirty="0"/>
              <a:t>Subgroepen</a:t>
            </a:r>
          </a:p>
          <a:p>
            <a:r>
              <a:rPr lang="nl-NL" dirty="0"/>
              <a:t>Onderwerpen/thema’s?</a:t>
            </a:r>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2"/>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3"/>
          <a:stretch>
            <a:fillRect/>
          </a:stretch>
        </p:blipFill>
        <p:spPr>
          <a:xfrm>
            <a:off x="10800000" y="5760000"/>
            <a:ext cx="742757" cy="478833"/>
          </a:xfrm>
          <a:prstGeom prst="rect">
            <a:avLst/>
          </a:prstGeom>
        </p:spPr>
      </p:pic>
      <p:pic>
        <p:nvPicPr>
          <p:cNvPr id="5" name="Afbeelding 4">
            <a:extLst>
              <a:ext uri="{FF2B5EF4-FFF2-40B4-BE49-F238E27FC236}">
                <a16:creationId xmlns:a16="http://schemas.microsoft.com/office/drawing/2014/main" id="{2DDFEB86-E77F-E171-2261-430DA33CB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557" y="819000"/>
            <a:ext cx="3582349" cy="5220000"/>
          </a:xfrm>
          <a:prstGeom prst="rect">
            <a:avLst/>
          </a:prstGeom>
        </p:spPr>
      </p:pic>
    </p:spTree>
    <p:extLst>
      <p:ext uri="{BB962C8B-B14F-4D97-AF65-F5344CB8AC3E}">
        <p14:creationId xmlns:p14="http://schemas.microsoft.com/office/powerpoint/2010/main" val="333384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F168444-C161-539D-1932-3463622BB48C}"/>
              </a:ext>
            </a:extLst>
          </p:cNvPr>
          <p:cNvPicPr>
            <a:picLocks noChangeAspect="1"/>
          </p:cNvPicPr>
          <p:nvPr/>
        </p:nvPicPr>
        <p:blipFill>
          <a:blip r:embed="rId2"/>
          <a:stretch>
            <a:fillRect/>
          </a:stretch>
        </p:blipFill>
        <p:spPr>
          <a:xfrm>
            <a:off x="940099" y="1366425"/>
            <a:ext cx="4932000" cy="4932000"/>
          </a:xfrm>
          <a:prstGeom prst="rect">
            <a:avLst/>
          </a:prstGeom>
        </p:spPr>
      </p:pic>
      <p:sp>
        <p:nvSpPr>
          <p:cNvPr id="2" name="Titel 1">
            <a:extLst>
              <a:ext uri="{FF2B5EF4-FFF2-40B4-BE49-F238E27FC236}">
                <a16:creationId xmlns:a16="http://schemas.microsoft.com/office/drawing/2014/main" id="{FCE6D788-3D0F-8DFD-B48C-5DA3936F1D3D}"/>
              </a:ext>
            </a:extLst>
          </p:cNvPr>
          <p:cNvSpPr>
            <a:spLocks noGrp="1"/>
          </p:cNvSpPr>
          <p:nvPr>
            <p:ph type="title"/>
          </p:nvPr>
        </p:nvSpPr>
        <p:spPr/>
        <p:txBody>
          <a:bodyPr/>
          <a:lstStyle/>
          <a:p>
            <a:r>
              <a:rPr lang="nl-NL" dirty="0"/>
              <a:t>Brain stormen</a:t>
            </a:r>
            <a:br>
              <a:rPr lang="nl-NL" dirty="0"/>
            </a:br>
            <a:endParaRPr lang="en-GB" dirty="0"/>
          </a:p>
        </p:txBody>
      </p:sp>
      <p:sp>
        <p:nvSpPr>
          <p:cNvPr id="3" name="Tijdelijke aanduiding voor inhoud 2">
            <a:extLst>
              <a:ext uri="{FF2B5EF4-FFF2-40B4-BE49-F238E27FC236}">
                <a16:creationId xmlns:a16="http://schemas.microsoft.com/office/drawing/2014/main" id="{A45AF728-3525-C2A1-C3A5-512A206E65A9}"/>
              </a:ext>
            </a:extLst>
          </p:cNvPr>
          <p:cNvSpPr>
            <a:spLocks noGrp="1"/>
          </p:cNvSpPr>
          <p:nvPr>
            <p:ph idx="1"/>
          </p:nvPr>
        </p:nvSpPr>
        <p:spPr/>
        <p:txBody>
          <a:bodyPr/>
          <a:lstStyle/>
          <a:p>
            <a:r>
              <a:rPr lang="nl-NL" dirty="0">
                <a:solidFill>
                  <a:srgbClr val="FFFF00"/>
                </a:solidFill>
              </a:rPr>
              <a:t>In subgroepen per onderwerp</a:t>
            </a:r>
          </a:p>
          <a:p>
            <a:r>
              <a:rPr lang="nl-NL" dirty="0">
                <a:solidFill>
                  <a:srgbClr val="FFFF00"/>
                </a:solidFill>
              </a:rPr>
              <a:t>Ideeën uitwisselen</a:t>
            </a:r>
          </a:p>
          <a:p>
            <a:r>
              <a:rPr lang="nl-NL" dirty="0">
                <a:solidFill>
                  <a:srgbClr val="FFFF00"/>
                </a:solidFill>
              </a:rPr>
              <a:t>Afspraken maken</a:t>
            </a:r>
            <a:endParaRPr lang="en-GB" dirty="0">
              <a:solidFill>
                <a:srgbClr val="FFFF00"/>
              </a:solidFill>
            </a:endParaRPr>
          </a:p>
        </p:txBody>
      </p:sp>
      <p:pic>
        <p:nvPicPr>
          <p:cNvPr id="5" name="Afbeelding 4">
            <a:extLst>
              <a:ext uri="{FF2B5EF4-FFF2-40B4-BE49-F238E27FC236}">
                <a16:creationId xmlns:a16="http://schemas.microsoft.com/office/drawing/2014/main" id="{32CCA95B-9F31-07E9-5431-788889C6023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6" name="Afbeelding 5">
            <a:extLst>
              <a:ext uri="{FF2B5EF4-FFF2-40B4-BE49-F238E27FC236}">
                <a16:creationId xmlns:a16="http://schemas.microsoft.com/office/drawing/2014/main" id="{C5927660-A992-9A8E-4688-3361700A2496}"/>
              </a:ext>
            </a:extLst>
          </p:cNvPr>
          <p:cNvPicPr>
            <a:picLocks noChangeAspect="1"/>
          </p:cNvPicPr>
          <p:nvPr/>
        </p:nvPicPr>
        <p:blipFill>
          <a:blip r:embed="rId4"/>
          <a:stretch>
            <a:fillRect/>
          </a:stretch>
        </p:blipFill>
        <p:spPr>
          <a:xfrm>
            <a:off x="6319902" y="2288701"/>
            <a:ext cx="5220208" cy="3240000"/>
          </a:xfrm>
          <a:prstGeom prst="rect">
            <a:avLst/>
          </a:prstGeom>
        </p:spPr>
      </p:pic>
    </p:spTree>
    <p:extLst>
      <p:ext uri="{BB962C8B-B14F-4D97-AF65-F5344CB8AC3E}">
        <p14:creationId xmlns:p14="http://schemas.microsoft.com/office/powerpoint/2010/main" val="11710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C77656FF-8A86-98FA-5D36-CAD5F2F51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000" y="2194560"/>
            <a:ext cx="3000000" cy="4500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Foto’s bewerken</a:t>
            </a:r>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
        <p:nvSpPr>
          <p:cNvPr id="5" name="Tijdelijke aanduiding voor inhoud 4">
            <a:extLst>
              <a:ext uri="{FF2B5EF4-FFF2-40B4-BE49-F238E27FC236}">
                <a16:creationId xmlns:a16="http://schemas.microsoft.com/office/drawing/2014/main" id="{7357DEBD-7701-C564-979B-0A8FBA6D9D71}"/>
              </a:ext>
            </a:extLst>
          </p:cNvPr>
          <p:cNvSpPr>
            <a:spLocks noGrp="1"/>
          </p:cNvSpPr>
          <p:nvPr>
            <p:ph idx="1"/>
          </p:nvPr>
        </p:nvSpPr>
        <p:spPr/>
        <p:txBody>
          <a:bodyPr/>
          <a:lstStyle/>
          <a:p>
            <a:r>
              <a:rPr lang="nl-NL" dirty="0">
                <a:solidFill>
                  <a:srgbClr val="FFFF00"/>
                </a:solidFill>
              </a:rPr>
              <a:t>Gezamenlijk september 2024</a:t>
            </a:r>
            <a:endParaRPr lang="en-GB" dirty="0">
              <a:solidFill>
                <a:srgbClr val="FFFF00"/>
              </a:solidFill>
            </a:endParaRPr>
          </a:p>
        </p:txBody>
      </p:sp>
      <p:pic>
        <p:nvPicPr>
          <p:cNvPr id="3" name="Afbeelding 2">
            <a:extLst>
              <a:ext uri="{FF2B5EF4-FFF2-40B4-BE49-F238E27FC236}">
                <a16:creationId xmlns:a16="http://schemas.microsoft.com/office/drawing/2014/main" id="{97E5E43B-2408-9DDA-7136-F6F4EB544635}"/>
              </a:ext>
            </a:extLst>
          </p:cNvPr>
          <p:cNvPicPr>
            <a:picLocks noChangeAspect="1"/>
          </p:cNvPicPr>
          <p:nvPr/>
        </p:nvPicPr>
        <p:blipFill>
          <a:blip r:embed="rId5"/>
          <a:stretch>
            <a:fillRect/>
          </a:stretch>
        </p:blipFill>
        <p:spPr>
          <a:xfrm>
            <a:off x="7181100" y="1834560"/>
            <a:ext cx="3239999" cy="4860000"/>
          </a:xfrm>
          <a:prstGeom prst="rect">
            <a:avLst/>
          </a:prstGeom>
        </p:spPr>
      </p:pic>
    </p:spTree>
    <p:extLst>
      <p:ext uri="{BB962C8B-B14F-4D97-AF65-F5344CB8AC3E}">
        <p14:creationId xmlns:p14="http://schemas.microsoft.com/office/powerpoint/2010/main" val="1812354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8A104A9-5953-423E-22AA-8C760DB7577D}"/>
              </a:ext>
            </a:extLst>
          </p:cNvPr>
          <p:cNvPicPr>
            <a:picLocks noChangeAspect="1"/>
          </p:cNvPicPr>
          <p:nvPr/>
        </p:nvPicPr>
        <p:blipFill>
          <a:blip r:embed="rId2"/>
          <a:stretch>
            <a:fillRect/>
          </a:stretch>
        </p:blipFill>
        <p:spPr>
          <a:xfrm>
            <a:off x="3831095" y="1661971"/>
            <a:ext cx="3976010" cy="4608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solidFill>
                  <a:schemeClr val="accent3"/>
                </a:solidFill>
              </a:rPr>
              <a:t>Eindproduct</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t>Geprint / ingelijst</a:t>
            </a:r>
          </a:p>
          <a:p>
            <a:r>
              <a:rPr lang="nl-NL" dirty="0"/>
              <a:t>Fotocollage</a:t>
            </a:r>
          </a:p>
          <a:p>
            <a:r>
              <a:rPr lang="nl-NL" dirty="0"/>
              <a:t>Presentatie FCH</a:t>
            </a:r>
          </a:p>
          <a:p>
            <a:pPr lvl="1">
              <a:buFont typeface="Wingdings" panose="05000000000000000000" pitchFamily="2" charset="2"/>
              <a:buChar char="Ø"/>
            </a:pPr>
            <a:r>
              <a:rPr lang="nl-NL" dirty="0">
                <a:solidFill>
                  <a:srgbClr val="00B0F0"/>
                </a:solidFill>
              </a:rPr>
              <a:t>12-11-2024</a:t>
            </a:r>
          </a:p>
          <a:p>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Tree>
    <p:extLst>
      <p:ext uri="{BB962C8B-B14F-4D97-AF65-F5344CB8AC3E}">
        <p14:creationId xmlns:p14="http://schemas.microsoft.com/office/powerpoint/2010/main" val="1838848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2"/>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3"/>
          <a:stretch>
            <a:fillRect/>
          </a:stretch>
        </p:blipFill>
        <p:spPr>
          <a:xfrm>
            <a:off x="10800000" y="5760000"/>
            <a:ext cx="742757" cy="478833"/>
          </a:xfrm>
          <a:prstGeom prst="rect">
            <a:avLst/>
          </a:prstGeom>
        </p:spPr>
      </p:pic>
      <p:pic>
        <p:nvPicPr>
          <p:cNvPr id="10" name="Afbeelding 9">
            <a:extLst>
              <a:ext uri="{FF2B5EF4-FFF2-40B4-BE49-F238E27FC236}">
                <a16:creationId xmlns:a16="http://schemas.microsoft.com/office/drawing/2014/main" id="{2823347D-A547-6A52-FD40-91D52D56B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0602" y="819000"/>
            <a:ext cx="4210796" cy="5220000"/>
          </a:xfrm>
          <a:prstGeom prst="rect">
            <a:avLst/>
          </a:prstGeom>
        </p:spPr>
      </p:pic>
      <p:sp>
        <p:nvSpPr>
          <p:cNvPr id="11" name="Rechthoek 10">
            <a:extLst>
              <a:ext uri="{FF2B5EF4-FFF2-40B4-BE49-F238E27FC236}">
                <a16:creationId xmlns:a16="http://schemas.microsoft.com/office/drawing/2014/main" id="{E8F952DD-444F-155E-F7FB-6073BD7F89F6}"/>
              </a:ext>
            </a:extLst>
          </p:cNvPr>
          <p:cNvSpPr/>
          <p:nvPr/>
        </p:nvSpPr>
        <p:spPr>
          <a:xfrm>
            <a:off x="2564423" y="2967335"/>
            <a:ext cx="7252072" cy="1569660"/>
          </a:xfrm>
          <a:prstGeom prst="rect">
            <a:avLst/>
          </a:prstGeom>
          <a:noFill/>
        </p:spPr>
        <p:txBody>
          <a:bodyPr wrap="square" lIns="91440" tIns="45720" rIns="91440" bIns="45720">
            <a:spAutoFit/>
          </a:bodyPr>
          <a:lstStyle/>
          <a:p>
            <a:pPr algn="ctr"/>
            <a:r>
              <a:rPr lang="nl-NL"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Veel plezier</a:t>
            </a:r>
          </a:p>
        </p:txBody>
      </p:sp>
    </p:spTree>
    <p:extLst>
      <p:ext uri="{BB962C8B-B14F-4D97-AF65-F5344CB8AC3E}">
        <p14:creationId xmlns:p14="http://schemas.microsoft.com/office/powerpoint/2010/main" val="199917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endParaRPr lang="en-GB"/>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2"/>
          <a:stretch>
            <a:fillRect/>
          </a:stretch>
        </p:blipFill>
        <p:spPr>
          <a:xfrm>
            <a:off x="10836000" y="5760000"/>
            <a:ext cx="737680" cy="475529"/>
          </a:xfrm>
          <a:prstGeom prst="rect">
            <a:avLst/>
          </a:prstGeom>
        </p:spPr>
      </p:pic>
      <p:sp>
        <p:nvSpPr>
          <p:cNvPr id="8" name="Tijdelijke aanduiding voor inhoud 7">
            <a:extLst>
              <a:ext uri="{FF2B5EF4-FFF2-40B4-BE49-F238E27FC236}">
                <a16:creationId xmlns:a16="http://schemas.microsoft.com/office/drawing/2014/main" id="{6F23EC3B-379A-3DDB-5E7A-3A47200C29E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98459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726733-CFBC-9520-97D5-46BE23EB8449}"/>
              </a:ext>
            </a:extLst>
          </p:cNvPr>
          <p:cNvSpPr>
            <a:spLocks noGrp="1"/>
          </p:cNvSpPr>
          <p:nvPr>
            <p:ph type="title"/>
          </p:nvPr>
        </p:nvSpPr>
        <p:spPr/>
        <p:txBody>
          <a:bodyPr/>
          <a:lstStyle/>
          <a:p>
            <a:endParaRPr lang="en-GB"/>
          </a:p>
        </p:txBody>
      </p:sp>
      <p:sp>
        <p:nvSpPr>
          <p:cNvPr id="3" name="Tijdelijke aanduiding voor inhoud 2">
            <a:extLst>
              <a:ext uri="{FF2B5EF4-FFF2-40B4-BE49-F238E27FC236}">
                <a16:creationId xmlns:a16="http://schemas.microsoft.com/office/drawing/2014/main" id="{B03B1495-08D1-E0E8-9B6B-0A354EAB659B}"/>
              </a:ext>
            </a:extLst>
          </p:cNvPr>
          <p:cNvSpPr>
            <a:spLocks noGrp="1"/>
          </p:cNvSpPr>
          <p:nvPr>
            <p:ph idx="1"/>
          </p:nvPr>
        </p:nvSpPr>
        <p:spPr/>
        <p:txBody>
          <a:bodyPr/>
          <a:lstStyle/>
          <a:p>
            <a:endParaRPr lang="en-GB" dirty="0"/>
          </a:p>
        </p:txBody>
      </p:sp>
      <p:pic>
        <p:nvPicPr>
          <p:cNvPr id="4" name="Afbeelding 3">
            <a:extLst>
              <a:ext uri="{FF2B5EF4-FFF2-40B4-BE49-F238E27FC236}">
                <a16:creationId xmlns:a16="http://schemas.microsoft.com/office/drawing/2014/main" id="{2DE5FF69-359C-D90D-80AC-D0924BC7160D}"/>
              </a:ext>
            </a:extLst>
          </p:cNvPr>
          <p:cNvPicPr>
            <a:picLocks noChangeAspect="1"/>
          </p:cNvPicPr>
          <p:nvPr/>
        </p:nvPicPr>
        <p:blipFill>
          <a:blip r:embed="rId2"/>
          <a:stretch>
            <a:fillRect/>
          </a:stretch>
        </p:blipFill>
        <p:spPr>
          <a:xfrm>
            <a:off x="10836000" y="5760000"/>
            <a:ext cx="737680" cy="475529"/>
          </a:xfrm>
          <a:prstGeom prst="rect">
            <a:avLst/>
          </a:prstGeom>
        </p:spPr>
      </p:pic>
    </p:spTree>
    <p:extLst>
      <p:ext uri="{BB962C8B-B14F-4D97-AF65-F5344CB8AC3E}">
        <p14:creationId xmlns:p14="http://schemas.microsoft.com/office/powerpoint/2010/main" val="3339804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Wat is fine art-fotografie?</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t>Definitie:</a:t>
            </a:r>
          </a:p>
          <a:p>
            <a:pPr marL="0" indent="0">
              <a:buNone/>
            </a:pPr>
            <a:r>
              <a:rPr lang="nl-NL" dirty="0"/>
              <a:t>	Fotografie gemaakt in lijn met de visie van de fotograaf als  	kunstenaar, waarbij fotografie wordt gebruikt als medium voor 	creatieve expressie. Het doel is om een idee, boodschap of 	emotie 	uit te drukken. </a:t>
            </a:r>
          </a:p>
          <a:p>
            <a:pPr marL="0" indent="0">
              <a:buNone/>
            </a:pPr>
            <a:endParaRPr lang="nl-NL" dirty="0"/>
          </a:p>
          <a:p>
            <a:pPr marL="0" indent="0">
              <a:buNone/>
            </a:pPr>
            <a:r>
              <a:rPr lang="nl-NL" dirty="0"/>
              <a:t>	Het is een project of </a:t>
            </a:r>
            <a:r>
              <a:rPr lang="nl-NL" dirty="0">
                <a:solidFill>
                  <a:schemeClr val="accent6"/>
                </a:solidFill>
              </a:rPr>
              <a:t>conceptueel proces </a:t>
            </a:r>
            <a:r>
              <a:rPr lang="nl-NL" dirty="0"/>
              <a:t>waarvan het 	</a:t>
            </a:r>
            <a:r>
              <a:rPr lang="nl-NL" dirty="0">
                <a:solidFill>
                  <a:schemeClr val="accent6"/>
                </a:solidFill>
              </a:rPr>
              <a:t>eindresultaat</a:t>
            </a:r>
            <a:r>
              <a:rPr lang="nl-NL" dirty="0"/>
              <a:t> een bepaalde </a:t>
            </a:r>
            <a:r>
              <a:rPr lang="nl-NL" dirty="0">
                <a:solidFill>
                  <a:schemeClr val="accent6"/>
                </a:solidFill>
              </a:rPr>
              <a:t>kunstzinnige betekenis </a:t>
            </a:r>
            <a:r>
              <a:rPr lang="nl-NL" dirty="0"/>
              <a:t>heeft en niet 	zomaar een beeld van de wereld </a:t>
            </a:r>
            <a:r>
              <a:rPr lang="nl-NL" sz="1400" dirty="0"/>
              <a:t>(</a:t>
            </a:r>
            <a:r>
              <a:rPr lang="nl-NL" sz="1400" dirty="0" err="1"/>
              <a:t>Giles</a:t>
            </a:r>
            <a:r>
              <a:rPr lang="nl-NL" sz="1400" dirty="0"/>
              <a:t> Huxley-</a:t>
            </a:r>
            <a:r>
              <a:rPr lang="nl-NL" sz="1400" dirty="0" err="1"/>
              <a:t>Parlour</a:t>
            </a:r>
            <a:r>
              <a:rPr lang="nl-NL" sz="1400" dirty="0"/>
              <a:t> / </a:t>
            </a:r>
            <a:r>
              <a:rPr lang="nl-NL" sz="1400" dirty="0" err="1"/>
              <a:t>galariehouder</a:t>
            </a:r>
            <a:r>
              <a:rPr lang="nl-NL" sz="1400" dirty="0"/>
              <a:t> London)</a:t>
            </a:r>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2"/>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3"/>
          <a:stretch>
            <a:fillRect/>
          </a:stretch>
        </p:blipFill>
        <p:spPr>
          <a:xfrm>
            <a:off x="10800000" y="5760000"/>
            <a:ext cx="742757" cy="478833"/>
          </a:xfrm>
          <a:prstGeom prst="rect">
            <a:avLst/>
          </a:prstGeom>
        </p:spPr>
      </p:pic>
    </p:spTree>
    <p:extLst>
      <p:ext uri="{BB962C8B-B14F-4D97-AF65-F5344CB8AC3E}">
        <p14:creationId xmlns:p14="http://schemas.microsoft.com/office/powerpoint/2010/main" val="2249634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Doel themagroep</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t>Leerdoelen behalen</a:t>
            </a:r>
          </a:p>
          <a:p>
            <a:r>
              <a:rPr lang="nl-NL" dirty="0"/>
              <a:t>Creatieve insteek </a:t>
            </a:r>
          </a:p>
          <a:p>
            <a:r>
              <a:rPr lang="nl-NL" dirty="0"/>
              <a:t>Goede zwart-witfoto</a:t>
            </a:r>
          </a:p>
          <a:p>
            <a:r>
              <a:rPr lang="nl-NL" dirty="0"/>
              <a:t>Op eigen niveau</a:t>
            </a:r>
          </a:p>
          <a:p>
            <a:pPr marL="0" indent="0">
              <a:buNone/>
            </a:pPr>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2"/>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3"/>
          <a:stretch>
            <a:fillRect/>
          </a:stretch>
        </p:blipFill>
        <p:spPr>
          <a:xfrm>
            <a:off x="10800000" y="5760000"/>
            <a:ext cx="742757" cy="478833"/>
          </a:xfrm>
          <a:prstGeom prst="rect">
            <a:avLst/>
          </a:prstGeom>
        </p:spPr>
      </p:pic>
      <p:pic>
        <p:nvPicPr>
          <p:cNvPr id="5" name="Afbeelding 4">
            <a:extLst>
              <a:ext uri="{FF2B5EF4-FFF2-40B4-BE49-F238E27FC236}">
                <a16:creationId xmlns:a16="http://schemas.microsoft.com/office/drawing/2014/main" id="{1D0F6EE4-9485-1028-984E-FAC383D82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765" y="1915529"/>
            <a:ext cx="3100001" cy="4320000"/>
          </a:xfrm>
          <a:prstGeom prst="rect">
            <a:avLst/>
          </a:prstGeom>
        </p:spPr>
      </p:pic>
    </p:spTree>
    <p:extLst>
      <p:ext uri="{BB962C8B-B14F-4D97-AF65-F5344CB8AC3E}">
        <p14:creationId xmlns:p14="http://schemas.microsoft.com/office/powerpoint/2010/main" val="54332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92BDE71-690F-9FCB-0849-49C89EBF7E1D}"/>
              </a:ext>
            </a:extLst>
          </p:cNvPr>
          <p:cNvPicPr>
            <a:picLocks noChangeAspect="1"/>
          </p:cNvPicPr>
          <p:nvPr/>
        </p:nvPicPr>
        <p:blipFill>
          <a:blip r:embed="rId2"/>
          <a:stretch>
            <a:fillRect/>
          </a:stretch>
        </p:blipFill>
        <p:spPr>
          <a:xfrm>
            <a:off x="3744185" y="1871864"/>
            <a:ext cx="6792063" cy="4536000"/>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Onderwerpen</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solidFill>
                  <a:schemeClr val="accent6"/>
                </a:solidFill>
              </a:rPr>
              <a:t>Portretfotografie</a:t>
            </a:r>
          </a:p>
          <a:p>
            <a:r>
              <a:rPr lang="nl-NL" dirty="0">
                <a:solidFill>
                  <a:schemeClr val="accent6"/>
                </a:solidFill>
              </a:rPr>
              <a:t>Landschaps-/ natuurfotografie</a:t>
            </a:r>
          </a:p>
          <a:p>
            <a:r>
              <a:rPr lang="nl-NL" dirty="0">
                <a:solidFill>
                  <a:schemeClr val="accent6"/>
                </a:solidFill>
              </a:rPr>
              <a:t>Stads- / straatfotografie</a:t>
            </a:r>
          </a:p>
          <a:p>
            <a:r>
              <a:rPr lang="nl-NL" dirty="0">
                <a:solidFill>
                  <a:schemeClr val="accent6"/>
                </a:solidFill>
              </a:rPr>
              <a:t>Architectuur</a:t>
            </a:r>
          </a:p>
          <a:p>
            <a:r>
              <a:rPr lang="nl-NL" dirty="0">
                <a:solidFill>
                  <a:schemeClr val="accent6"/>
                </a:solidFill>
              </a:rPr>
              <a:t>Abstract</a:t>
            </a:r>
          </a:p>
          <a:p>
            <a:r>
              <a:rPr lang="nl-NL" dirty="0">
                <a:solidFill>
                  <a:schemeClr val="accent6"/>
                </a:solidFill>
              </a:rPr>
              <a:t>Stillevens</a:t>
            </a:r>
          </a:p>
          <a:p>
            <a:r>
              <a:rPr lang="nl-NL" dirty="0">
                <a:solidFill>
                  <a:schemeClr val="accent6"/>
                </a:solidFill>
              </a:rPr>
              <a:t>Vakantie</a:t>
            </a:r>
          </a:p>
          <a:p>
            <a:pPr marL="0" indent="0">
              <a:buNone/>
            </a:pPr>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pic>
        <p:nvPicPr>
          <p:cNvPr id="4" name="Afbeelding 3">
            <a:extLst>
              <a:ext uri="{FF2B5EF4-FFF2-40B4-BE49-F238E27FC236}">
                <a16:creationId xmlns:a16="http://schemas.microsoft.com/office/drawing/2014/main" id="{0863B799-E274-75FB-EDF2-35DEE7F28276}"/>
              </a:ext>
            </a:extLst>
          </p:cNvPr>
          <p:cNvPicPr>
            <a:picLocks noChangeAspect="1"/>
          </p:cNvPicPr>
          <p:nvPr/>
        </p:nvPicPr>
        <p:blipFill>
          <a:blip r:embed="rId5"/>
          <a:stretch>
            <a:fillRect/>
          </a:stretch>
        </p:blipFill>
        <p:spPr>
          <a:xfrm>
            <a:off x="7515225" y="1825624"/>
            <a:ext cx="3838575" cy="3838575"/>
          </a:xfrm>
          <a:prstGeom prst="rect">
            <a:avLst/>
          </a:prstGeom>
        </p:spPr>
      </p:pic>
    </p:spTree>
    <p:extLst>
      <p:ext uri="{BB962C8B-B14F-4D97-AF65-F5344CB8AC3E}">
        <p14:creationId xmlns:p14="http://schemas.microsoft.com/office/powerpoint/2010/main" val="766753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voorbeelden</a:t>
            </a:r>
          </a:p>
        </p:txBody>
      </p:sp>
      <p:pic>
        <p:nvPicPr>
          <p:cNvPr id="4" name="Tijdelijke aanduiding voor inhoud 3">
            <a:extLst>
              <a:ext uri="{FF2B5EF4-FFF2-40B4-BE49-F238E27FC236}">
                <a16:creationId xmlns:a16="http://schemas.microsoft.com/office/drawing/2014/main" id="{E388F1F9-BB46-27E5-3B04-F45293BE864B}"/>
              </a:ext>
            </a:extLst>
          </p:cNvPr>
          <p:cNvPicPr>
            <a:picLocks noGrp="1" noChangeAspect="1"/>
          </p:cNvPicPr>
          <p:nvPr>
            <p:ph idx="1"/>
          </p:nvPr>
        </p:nvPicPr>
        <p:blipFill>
          <a:blip r:embed="rId2"/>
          <a:stretch>
            <a:fillRect/>
          </a:stretch>
        </p:blipFill>
        <p:spPr>
          <a:xfrm>
            <a:off x="1995498" y="1706712"/>
            <a:ext cx="6929865" cy="4629150"/>
          </a:xfrm>
          <a:prstGeom prst="rect">
            <a:avLst/>
          </a:prstGeom>
        </p:spPr>
      </p:pic>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spTree>
    <p:extLst>
      <p:ext uri="{BB962C8B-B14F-4D97-AF65-F5344CB8AC3E}">
        <p14:creationId xmlns:p14="http://schemas.microsoft.com/office/powerpoint/2010/main" val="320060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6A65EFA-F0D0-7FC7-C6C6-3F68509D5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779" y="1077376"/>
            <a:ext cx="8347117" cy="5561267"/>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voorbeelden</a:t>
            </a:r>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3"/>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4"/>
          <a:stretch>
            <a:fillRect/>
          </a:stretch>
        </p:blipFill>
        <p:spPr>
          <a:xfrm>
            <a:off x="10800000" y="5760000"/>
            <a:ext cx="742757" cy="478833"/>
          </a:xfrm>
          <a:prstGeom prst="rect">
            <a:avLst/>
          </a:prstGeom>
        </p:spPr>
      </p:pic>
      <p:pic>
        <p:nvPicPr>
          <p:cNvPr id="5" name="Tijdelijke aanduiding voor inhoud 4">
            <a:extLst>
              <a:ext uri="{FF2B5EF4-FFF2-40B4-BE49-F238E27FC236}">
                <a16:creationId xmlns:a16="http://schemas.microsoft.com/office/drawing/2014/main" id="{10D44A23-E071-D1F7-141E-461FFD0ABD76}"/>
              </a:ext>
            </a:extLst>
          </p:cNvPr>
          <p:cNvPicPr>
            <a:picLocks noGrp="1" noChangeAspect="1"/>
          </p:cNvPicPr>
          <p:nvPr>
            <p:ph idx="1"/>
          </p:nvPr>
        </p:nvPicPr>
        <p:blipFill>
          <a:blip r:embed="rId5"/>
          <a:stretch>
            <a:fillRect/>
          </a:stretch>
        </p:blipFill>
        <p:spPr>
          <a:xfrm>
            <a:off x="338248" y="1735687"/>
            <a:ext cx="3134185" cy="4024313"/>
          </a:xfrm>
          <a:prstGeom prst="rect">
            <a:avLst/>
          </a:prstGeom>
        </p:spPr>
      </p:pic>
    </p:spTree>
    <p:extLst>
      <p:ext uri="{BB962C8B-B14F-4D97-AF65-F5344CB8AC3E}">
        <p14:creationId xmlns:p14="http://schemas.microsoft.com/office/powerpoint/2010/main" val="490517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37D5120-56BB-EB9D-38DE-8D58CE8238D3}"/>
              </a:ext>
            </a:extLst>
          </p:cNvPr>
          <p:cNvPicPr>
            <a:picLocks noChangeAspect="1"/>
          </p:cNvPicPr>
          <p:nvPr/>
        </p:nvPicPr>
        <p:blipFill>
          <a:blip r:embed="rId2"/>
          <a:stretch>
            <a:fillRect/>
          </a:stretch>
        </p:blipFill>
        <p:spPr>
          <a:xfrm>
            <a:off x="7822770" y="1974055"/>
            <a:ext cx="3225064" cy="4023709"/>
          </a:xfrm>
          <a:prstGeom prst="rect">
            <a:avLst/>
          </a:prstGeom>
        </p:spPr>
      </p:pic>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Voorbeelden</a:t>
            </a:r>
          </a:p>
        </p:txBody>
      </p:sp>
      <p:pic>
        <p:nvPicPr>
          <p:cNvPr id="5" name="Tijdelijke aanduiding voor inhoud 4">
            <a:extLst>
              <a:ext uri="{FF2B5EF4-FFF2-40B4-BE49-F238E27FC236}">
                <a16:creationId xmlns:a16="http://schemas.microsoft.com/office/drawing/2014/main" id="{BC53B1FA-5D1F-6AEF-937A-E779222A5FA7}"/>
              </a:ext>
            </a:extLst>
          </p:cNvPr>
          <p:cNvPicPr>
            <a:picLocks noGrp="1" noChangeAspect="1"/>
          </p:cNvPicPr>
          <p:nvPr>
            <p:ph idx="1"/>
          </p:nvPr>
        </p:nvPicPr>
        <p:blipFill rotWithShape="1">
          <a:blip r:embed="rId3"/>
          <a:srcRect l="-2784" t="1612" r="13652"/>
          <a:stretch/>
        </p:blipFill>
        <p:spPr>
          <a:xfrm>
            <a:off x="4353515" y="1935412"/>
            <a:ext cx="3150581" cy="4255824"/>
          </a:xfrm>
          <a:prstGeom prst="rect">
            <a:avLst/>
          </a:prstGeom>
        </p:spPr>
      </p:pic>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4"/>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5"/>
          <a:stretch>
            <a:fillRect/>
          </a:stretch>
        </p:blipFill>
        <p:spPr>
          <a:xfrm>
            <a:off x="10800000" y="5760000"/>
            <a:ext cx="742757" cy="478833"/>
          </a:xfrm>
          <a:prstGeom prst="rect">
            <a:avLst/>
          </a:prstGeom>
        </p:spPr>
      </p:pic>
      <p:pic>
        <p:nvPicPr>
          <p:cNvPr id="8" name="Afbeelding 7">
            <a:extLst>
              <a:ext uri="{FF2B5EF4-FFF2-40B4-BE49-F238E27FC236}">
                <a16:creationId xmlns:a16="http://schemas.microsoft.com/office/drawing/2014/main" id="{52E36CB2-29E8-A6E4-7299-02B34FC40618}"/>
              </a:ext>
            </a:extLst>
          </p:cNvPr>
          <p:cNvPicPr>
            <a:picLocks noChangeAspect="1"/>
          </p:cNvPicPr>
          <p:nvPr/>
        </p:nvPicPr>
        <p:blipFill rotWithShape="1">
          <a:blip r:embed="rId6"/>
          <a:srcRect l="-620" t="984" r="1338" b="4025"/>
          <a:stretch/>
        </p:blipFill>
        <p:spPr>
          <a:xfrm>
            <a:off x="354265" y="1394152"/>
            <a:ext cx="3680577" cy="4797084"/>
          </a:xfrm>
          <a:prstGeom prst="rect">
            <a:avLst/>
          </a:prstGeom>
        </p:spPr>
      </p:pic>
    </p:spTree>
    <p:extLst>
      <p:ext uri="{BB962C8B-B14F-4D97-AF65-F5344CB8AC3E}">
        <p14:creationId xmlns:p14="http://schemas.microsoft.com/office/powerpoint/2010/main" val="3235364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AA38E-2C90-D99B-2845-EE5372F7550E}"/>
              </a:ext>
            </a:extLst>
          </p:cNvPr>
          <p:cNvSpPr>
            <a:spLocks noGrp="1"/>
          </p:cNvSpPr>
          <p:nvPr>
            <p:ph type="title"/>
          </p:nvPr>
        </p:nvSpPr>
        <p:spPr/>
        <p:txBody>
          <a:bodyPr/>
          <a:lstStyle/>
          <a:p>
            <a:r>
              <a:rPr lang="nl-NL" dirty="0"/>
              <a:t>Verschijningsvormen</a:t>
            </a:r>
          </a:p>
        </p:txBody>
      </p:sp>
      <p:sp>
        <p:nvSpPr>
          <p:cNvPr id="3" name="Tijdelijke aanduiding voor inhoud 2">
            <a:extLst>
              <a:ext uri="{FF2B5EF4-FFF2-40B4-BE49-F238E27FC236}">
                <a16:creationId xmlns:a16="http://schemas.microsoft.com/office/drawing/2014/main" id="{7F668276-7079-9F9F-ACFB-4B1DAADD6246}"/>
              </a:ext>
            </a:extLst>
          </p:cNvPr>
          <p:cNvSpPr>
            <a:spLocks noGrp="1"/>
          </p:cNvSpPr>
          <p:nvPr>
            <p:ph idx="1"/>
          </p:nvPr>
        </p:nvSpPr>
        <p:spPr>
          <a:xfrm>
            <a:off x="838200" y="1825624"/>
            <a:ext cx="10515600" cy="4628481"/>
          </a:xfrm>
        </p:spPr>
        <p:txBody>
          <a:bodyPr/>
          <a:lstStyle/>
          <a:p>
            <a:r>
              <a:rPr lang="nl-NL" dirty="0"/>
              <a:t>Alles wat de creatieve geest verzint</a:t>
            </a:r>
          </a:p>
          <a:p>
            <a:r>
              <a:rPr lang="nl-NL" dirty="0"/>
              <a:t>Fotografie als uitdrukkingsmedium</a:t>
            </a:r>
          </a:p>
          <a:p>
            <a:r>
              <a:rPr lang="nl-NL" dirty="0"/>
              <a:t>Met lagen werken</a:t>
            </a:r>
          </a:p>
          <a:p>
            <a:r>
              <a:rPr lang="nl-NL" dirty="0"/>
              <a:t>Beelden samenvoegen</a:t>
            </a:r>
          </a:p>
          <a:p>
            <a:r>
              <a:rPr lang="nl-NL" dirty="0"/>
              <a:t>Meervoudige belichtingen/opnames combineren</a:t>
            </a:r>
          </a:p>
          <a:p>
            <a:r>
              <a:rPr lang="nl-NL" dirty="0"/>
              <a:t>ICM</a:t>
            </a:r>
          </a:p>
          <a:p>
            <a:endParaRPr lang="nl-NL" dirty="0"/>
          </a:p>
        </p:txBody>
      </p:sp>
      <p:pic>
        <p:nvPicPr>
          <p:cNvPr id="6" name="Afbeelding 5">
            <a:extLst>
              <a:ext uri="{FF2B5EF4-FFF2-40B4-BE49-F238E27FC236}">
                <a16:creationId xmlns:a16="http://schemas.microsoft.com/office/drawing/2014/main" id="{E2519339-3BFF-105E-6F86-002FD9EFD8FD}"/>
              </a:ext>
            </a:extLst>
          </p:cNvPr>
          <p:cNvPicPr>
            <a:picLocks noChangeAspect="1"/>
          </p:cNvPicPr>
          <p:nvPr/>
        </p:nvPicPr>
        <p:blipFill>
          <a:blip r:embed="rId2"/>
          <a:stretch>
            <a:fillRect/>
          </a:stretch>
        </p:blipFill>
        <p:spPr>
          <a:xfrm>
            <a:off x="10800000" y="5760000"/>
            <a:ext cx="737680" cy="475529"/>
          </a:xfrm>
          <a:prstGeom prst="rect">
            <a:avLst/>
          </a:prstGeom>
        </p:spPr>
      </p:pic>
      <p:pic>
        <p:nvPicPr>
          <p:cNvPr id="7" name="Afbeelding 6">
            <a:extLst>
              <a:ext uri="{FF2B5EF4-FFF2-40B4-BE49-F238E27FC236}">
                <a16:creationId xmlns:a16="http://schemas.microsoft.com/office/drawing/2014/main" id="{D9D76369-BCCA-ED3F-16ED-385BB4AE5015}"/>
              </a:ext>
            </a:extLst>
          </p:cNvPr>
          <p:cNvPicPr>
            <a:picLocks noChangeAspect="1"/>
          </p:cNvPicPr>
          <p:nvPr/>
        </p:nvPicPr>
        <p:blipFill>
          <a:blip r:embed="rId3"/>
          <a:stretch>
            <a:fillRect/>
          </a:stretch>
        </p:blipFill>
        <p:spPr>
          <a:xfrm>
            <a:off x="10800000" y="5760000"/>
            <a:ext cx="742757" cy="478833"/>
          </a:xfrm>
          <a:prstGeom prst="rect">
            <a:avLst/>
          </a:prstGeom>
        </p:spPr>
      </p:pic>
      <p:pic>
        <p:nvPicPr>
          <p:cNvPr id="5" name="Afbeelding 4">
            <a:extLst>
              <a:ext uri="{FF2B5EF4-FFF2-40B4-BE49-F238E27FC236}">
                <a16:creationId xmlns:a16="http://schemas.microsoft.com/office/drawing/2014/main" id="{6E86CB5D-4E89-BD80-72F1-1E6351BE98B2}"/>
              </a:ext>
            </a:extLst>
          </p:cNvPr>
          <p:cNvPicPr>
            <a:picLocks noChangeAspect="1"/>
          </p:cNvPicPr>
          <p:nvPr/>
        </p:nvPicPr>
        <p:blipFill rotWithShape="1">
          <a:blip r:embed="rId4">
            <a:extLst>
              <a:ext uri="{28A0092B-C50C-407E-A947-70E740481C1C}">
                <a14:useLocalDpi xmlns:a14="http://schemas.microsoft.com/office/drawing/2010/main" val="0"/>
              </a:ext>
            </a:extLst>
          </a:blip>
          <a:srcRect t="-120"/>
          <a:stretch/>
        </p:blipFill>
        <p:spPr>
          <a:xfrm>
            <a:off x="8549175" y="1942748"/>
            <a:ext cx="2804625" cy="3744000"/>
          </a:xfrm>
          <a:prstGeom prst="rect">
            <a:avLst/>
          </a:prstGeom>
        </p:spPr>
      </p:pic>
    </p:spTree>
    <p:extLst>
      <p:ext uri="{BB962C8B-B14F-4D97-AF65-F5344CB8AC3E}">
        <p14:creationId xmlns:p14="http://schemas.microsoft.com/office/powerpoint/2010/main" val="962460584"/>
      </p:ext>
    </p:extLst>
  </p:cSld>
  <p:clrMapOvr>
    <a:masterClrMapping/>
  </p:clrMapOvr>
</p:sld>
</file>

<file path=ppt/theme/theme1.xml><?xml version="1.0" encoding="utf-8"?>
<a:theme xmlns:a="http://schemas.openxmlformats.org/drawingml/2006/main" name="Condensspoor">
  <a:themeElements>
    <a:clrScheme name="Condensspoor">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TM04033937[[fn=Condensspoor]]</Template>
  <TotalTime>0</TotalTime>
  <Words>393</Words>
  <Application>Microsoft Office PowerPoint</Application>
  <PresentationFormat>Breedbeeld</PresentationFormat>
  <Paragraphs>110</Paragraphs>
  <Slides>27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27</vt:i4>
      </vt:variant>
    </vt:vector>
  </HeadingPairs>
  <TitlesOfParts>
    <vt:vector size="31" baseType="lpstr">
      <vt:lpstr>Arial</vt:lpstr>
      <vt:lpstr>Century Gothic</vt:lpstr>
      <vt:lpstr>Wingdings</vt:lpstr>
      <vt:lpstr>Condensspoor</vt:lpstr>
      <vt:lpstr>Fine Art-fotografie zwart-wit</vt:lpstr>
      <vt:lpstr>Opzet avond</vt:lpstr>
      <vt:lpstr>Wat is fine art-fotografie?</vt:lpstr>
      <vt:lpstr>Doel themagroep</vt:lpstr>
      <vt:lpstr>Onderwerpen</vt:lpstr>
      <vt:lpstr>voorbeelden</vt:lpstr>
      <vt:lpstr>voorbeelden</vt:lpstr>
      <vt:lpstr>Voorbeelden</vt:lpstr>
      <vt:lpstr>Verschijningsvormen</vt:lpstr>
      <vt:lpstr>technieken</vt:lpstr>
      <vt:lpstr>aandachtspunten</vt:lpstr>
      <vt:lpstr>Compositie tips</vt:lpstr>
      <vt:lpstr>Compositie voorbeelden</vt:lpstr>
      <vt:lpstr>Compositie voorbeelden</vt:lpstr>
      <vt:lpstr>Compositie voorbeelden</vt:lpstr>
      <vt:lpstr>Compositie voorbeelden</vt:lpstr>
      <vt:lpstr>Compositie voorbeelden</vt:lpstr>
      <vt:lpstr>Compositie tips</vt:lpstr>
      <vt:lpstr>Advies</vt:lpstr>
      <vt:lpstr>Behoeften </vt:lpstr>
      <vt:lpstr>Uitvoering</vt:lpstr>
      <vt:lpstr>Brain stormen </vt:lpstr>
      <vt:lpstr>Foto’s bewerken</vt:lpstr>
      <vt:lpstr>Eindproduct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Fine Art-fotografie zwart-wit</dc:title>
  <dc:creator>Hans Roelofs</dc:creator>
  <cp:lastModifiedBy>Marga Elberse</cp:lastModifiedBy>
  <cp:revision>86</cp:revision>
  <dcterms:created xsi:type="dcterms:W3CDTF">2023-12-31T16:02:21Z</dcterms:created>
  <dcterms:modified xsi:type="dcterms:W3CDTF">2024-02-08T09:34:38Z</dcterms:modified>
</cp:coreProperties>
</file>