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7"/>
  </p:notesMasterIdLst>
  <p:sldIdLst>
    <p:sldId id="256" r:id="rId2"/>
    <p:sldId id="260" r:id="rId3"/>
    <p:sldId id="261" r:id="rId4"/>
    <p:sldId id="262" r:id="rId5"/>
    <p:sldId id="263" r:id="rId6"/>
    <p:sldId id="264" r:id="rId7"/>
    <p:sldId id="265" r:id="rId8"/>
    <p:sldId id="266" r:id="rId9"/>
    <p:sldId id="267" r:id="rId10"/>
    <p:sldId id="268" r:id="rId11"/>
    <p:sldId id="269" r:id="rId12"/>
    <p:sldId id="271" r:id="rId13"/>
    <p:sldId id="270" r:id="rId14"/>
    <p:sldId id="272" r:id="rId15"/>
    <p:sldId id="275" r:id="rId16"/>
    <p:sldId id="276" r:id="rId17"/>
    <p:sldId id="277" r:id="rId18"/>
    <p:sldId id="278" r:id="rId19"/>
    <p:sldId id="279" r:id="rId20"/>
    <p:sldId id="280" r:id="rId21"/>
    <p:sldId id="281" r:id="rId22"/>
    <p:sldId id="283" r:id="rId23"/>
    <p:sldId id="286" r:id="rId24"/>
    <p:sldId id="287" r:id="rId25"/>
    <p:sldId id="288" r:id="rId26"/>
    <p:sldId id="284" r:id="rId27"/>
    <p:sldId id="289" r:id="rId28"/>
    <p:sldId id="285" r:id="rId29"/>
    <p:sldId id="282" r:id="rId30"/>
    <p:sldId id="291" r:id="rId31"/>
    <p:sldId id="292" r:id="rId32"/>
    <p:sldId id="290" r:id="rId33"/>
    <p:sldId id="293" r:id="rId34"/>
    <p:sldId id="273" r:id="rId35"/>
    <p:sldId id="274" r:id="rId36"/>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94" autoAdjust="0"/>
  </p:normalViewPr>
  <p:slideViewPr>
    <p:cSldViewPr>
      <p:cViewPr varScale="1">
        <p:scale>
          <a:sx n="82" d="100"/>
          <a:sy n="82" d="100"/>
        </p:scale>
        <p:origin x="824"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74B78-BD45-F345-BB67-51FFD54CB860}" type="datetimeFigureOut">
              <a:rPr lang="nl-NL" smtClean="0"/>
              <a:t>14-2-2024</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C20FA1-5ACF-D645-9A46-3AFFDF634946}" type="slidenum">
              <a:rPr lang="nl-NL" smtClean="0"/>
              <a:t>‹nr.›</a:t>
            </a:fld>
            <a:endParaRPr lang="nl-NL"/>
          </a:p>
        </p:txBody>
      </p:sp>
    </p:spTree>
    <p:extLst>
      <p:ext uri="{BB962C8B-B14F-4D97-AF65-F5344CB8AC3E}">
        <p14:creationId xmlns:p14="http://schemas.microsoft.com/office/powerpoint/2010/main" val="84394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AC20FA1-5ACF-D645-9A46-3AFFDF634946}" type="slidenum">
              <a:rPr lang="nl-NL" smtClean="0"/>
              <a:t>19</a:t>
            </a:fld>
            <a:endParaRPr lang="nl-NL"/>
          </a:p>
        </p:txBody>
      </p:sp>
    </p:spTree>
    <p:extLst>
      <p:ext uri="{BB962C8B-B14F-4D97-AF65-F5344CB8AC3E}">
        <p14:creationId xmlns:p14="http://schemas.microsoft.com/office/powerpoint/2010/main" val="1050295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4E79243E-2A5B-4D3C-9E1B-9EFECFDA67BA}" type="datetimeFigureOut">
              <a:rPr lang="nl-NL" smtClean="0"/>
              <a:pPr/>
              <a:t>14-2-2024</a:t>
            </a:fld>
            <a:endParaRPr lang="nl-NL"/>
          </a:p>
        </p:txBody>
      </p:sp>
      <p:sp>
        <p:nvSpPr>
          <p:cNvPr id="17" name="Footer Placeholder 16"/>
          <p:cNvSpPr>
            <a:spLocks noGrp="1"/>
          </p:cNvSpPr>
          <p:nvPr>
            <p:ph type="ftr" sz="quarter" idx="11"/>
          </p:nvPr>
        </p:nvSpPr>
        <p:spPr/>
        <p:txBody>
          <a:bodyPr/>
          <a:lstStyle/>
          <a:p>
            <a:endParaRPr lang="nl-NL"/>
          </a:p>
        </p:txBody>
      </p:sp>
      <p:sp>
        <p:nvSpPr>
          <p:cNvPr id="29" name="Slide Number Placeholder 28"/>
          <p:cNvSpPr>
            <a:spLocks noGrp="1"/>
          </p:cNvSpPr>
          <p:nvPr>
            <p:ph type="sldNum" sz="quarter" idx="12"/>
          </p:nvPr>
        </p:nvSpPr>
        <p:spPr/>
        <p:txBody>
          <a:bodyPr/>
          <a:lstStyle/>
          <a:p>
            <a:fld id="{313BAA73-74D3-4EE9-8A1F-E77C329CC620}" type="slidenum">
              <a:rPr lang="nl-NL" smtClean="0"/>
              <a:pPr/>
              <a:t>‹nr.›</a:t>
            </a:fld>
            <a:endParaRPr lang="nl-NL"/>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E79243E-2A5B-4D3C-9E1B-9EFECFDA67BA}" type="datetimeFigureOut">
              <a:rPr lang="nl-NL" smtClean="0"/>
              <a:pPr/>
              <a:t>14-2-2024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3BAA73-74D3-4EE9-8A1F-E77C329CC620}"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609600" y="274639"/>
            <a:ext cx="5867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E79243E-2A5B-4D3C-9E1B-9EFECFDA67BA}" type="datetimeFigureOut">
              <a:rPr lang="nl-NL" smtClean="0"/>
              <a:pPr/>
              <a:t>14-2-2024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3BAA73-74D3-4EE9-8A1F-E77C329CC620}"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E79243E-2A5B-4D3C-9E1B-9EFECFDA67BA}" type="datetimeFigureOut">
              <a:rPr lang="nl-NL" smtClean="0"/>
              <a:pPr/>
              <a:t>14-2-2024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3BAA73-74D3-4EE9-8A1F-E77C329CC620}"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E79243E-2A5B-4D3C-9E1B-9EFECFDA67BA}" type="datetimeFigureOut">
              <a:rPr lang="nl-NL" smtClean="0"/>
              <a:pPr/>
              <a:t>14-2-2024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3BAA73-74D3-4EE9-8A1F-E77C329CC620}" type="slidenum">
              <a:rPr lang="nl-NL" smtClean="0"/>
              <a:pPr/>
              <a:t>‹nr.›</a:t>
            </a:fld>
            <a:endParaRPr lang="nl-NL"/>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kumimoji="0" lang="en-US"/>
              <a:t>Click to edit Master title style</a:t>
            </a:r>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E79243E-2A5B-4D3C-9E1B-9EFECFDA67BA}" type="datetimeFigureOut">
              <a:rPr lang="nl-NL" smtClean="0"/>
              <a:pPr/>
              <a:t>14-2-2024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13BAA73-74D3-4EE9-8A1F-E77C329CC620}"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E79243E-2A5B-4D3C-9E1B-9EFECFDA67BA}" type="datetimeFigureOut">
              <a:rPr lang="nl-NL" smtClean="0"/>
              <a:pPr/>
              <a:t>14-2-2024</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313BAA73-74D3-4EE9-8A1F-E77C329CC620}" type="slidenum">
              <a:rPr lang="nl-NL" smtClean="0"/>
              <a:pPr/>
              <a:t>‹nr.›</a:t>
            </a:fld>
            <a:endParaRPr lang="nl-NL"/>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4E79243E-2A5B-4D3C-9E1B-9EFECFDA67BA}" type="datetimeFigureOut">
              <a:rPr lang="nl-NL" smtClean="0"/>
              <a:pPr/>
              <a:t>14-2-2024</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313BAA73-74D3-4EE9-8A1F-E77C329CC620}"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79243E-2A5B-4D3C-9E1B-9EFECFDA67BA}" type="datetimeFigureOut">
              <a:rPr lang="nl-NL" smtClean="0"/>
              <a:pPr/>
              <a:t>14-2-2024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313BAA73-74D3-4EE9-8A1F-E77C329CC620}"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E79243E-2A5B-4D3C-9E1B-9EFECFDA67BA}" type="datetimeFigureOut">
              <a:rPr lang="nl-NL" smtClean="0"/>
              <a:pPr/>
              <a:t>14-2-2024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13BAA73-74D3-4EE9-8A1F-E77C329CC620}"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p>
            <a:fld id="{4E79243E-2A5B-4D3C-9E1B-9EFECFDA67BA}" type="datetimeFigureOut">
              <a:rPr lang="nl-NL" smtClean="0"/>
              <a:pPr/>
              <a:t>14-2-2024</a:t>
            </a:fld>
            <a:endParaRPr lang="nl-NL"/>
          </a:p>
        </p:txBody>
      </p:sp>
      <p:sp>
        <p:nvSpPr>
          <p:cNvPr id="6" name="Footer Placeholder 5"/>
          <p:cNvSpPr>
            <a:spLocks noGrp="1"/>
          </p:cNvSpPr>
          <p:nvPr>
            <p:ph type="ftr" sz="quarter" idx="11"/>
          </p:nvPr>
        </p:nvSpPr>
        <p:spPr>
          <a:xfrm>
            <a:off x="914400" y="55499"/>
            <a:ext cx="5562600" cy="365125"/>
          </a:xfrm>
        </p:spPr>
        <p:txBody>
          <a:bodyPr/>
          <a:lstStyle/>
          <a:p>
            <a:endParaRPr lang="nl-NL"/>
          </a:p>
        </p:txBody>
      </p:sp>
      <p:sp>
        <p:nvSpPr>
          <p:cNvPr id="7" name="Slide Number Placeholder 6"/>
          <p:cNvSpPr>
            <a:spLocks noGrp="1"/>
          </p:cNvSpPr>
          <p:nvPr>
            <p:ph type="sldNum" sz="quarter" idx="12"/>
          </p:nvPr>
        </p:nvSpPr>
        <p:spPr>
          <a:xfrm>
            <a:off x="8610600" y="55499"/>
            <a:ext cx="457200" cy="365125"/>
          </a:xfrm>
        </p:spPr>
        <p:txBody>
          <a:bodyPr/>
          <a:lstStyle/>
          <a:p>
            <a:fld id="{313BAA73-74D3-4EE9-8A1F-E77C329CC620}"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4E79243E-2A5B-4D3C-9E1B-9EFECFDA67BA}" type="datetimeFigureOut">
              <a:rPr lang="nl-NL" smtClean="0"/>
              <a:pPr/>
              <a:t>14-2-2024</a:t>
            </a:fld>
            <a:endParaRPr lang="nl-NL"/>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nl-NL"/>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313BAA73-74D3-4EE9-8A1F-E77C329CC620}" type="slidenum">
              <a:rPr lang="nl-NL" smtClean="0"/>
              <a:pPr/>
              <a:t>‹nr.›</a:t>
            </a:fld>
            <a:endParaRPr lang="nl-NL"/>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hyperlink" Target="https://nl.wikipedia.org/wiki/Beelden_per_seconde" TargetMode="External"/><Relationship Id="rId7" Type="http://schemas.openxmlformats.org/officeDocument/2006/relationships/image" Target="../media/image3.jpeg"/><Relationship Id="rId2" Type="http://schemas.openxmlformats.org/officeDocument/2006/relationships/hyperlink" Target="https://nl.wikipedia.org/wiki/Autofocus" TargetMode="External"/><Relationship Id="rId1" Type="http://schemas.openxmlformats.org/officeDocument/2006/relationships/slideLayout" Target="../slideLayouts/slideLayout4.xml"/><Relationship Id="rId6" Type="http://schemas.openxmlformats.org/officeDocument/2006/relationships/image" Target="../media/image2.jpeg"/><Relationship Id="rId5" Type="http://schemas.openxmlformats.org/officeDocument/2006/relationships/hyperlink" Target="https://nl.wikipedia.org/wiki/Sportfotografie" TargetMode="External"/><Relationship Id="rId4" Type="http://schemas.openxmlformats.org/officeDocument/2006/relationships/hyperlink" Target="https://nl.wikipedia.org/wiki/Scherptediept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nl.wikipedia.org/wiki/Filmgevoeligheid" TargetMode="External"/><Relationship Id="rId2" Type="http://schemas.openxmlformats.org/officeDocument/2006/relationships/hyperlink" Target="https://nl.wikipedia.org/wiki/Golf_(sport)" TargetMode="External"/><Relationship Id="rId1" Type="http://schemas.openxmlformats.org/officeDocument/2006/relationships/slideLayout" Target="../slideLayouts/slideLayout4.xml"/><Relationship Id="rId6" Type="http://schemas.openxmlformats.org/officeDocument/2006/relationships/hyperlink" Target="https://nl.wikipedia.org/wiki/RAW_(bestandsformaat)" TargetMode="External"/><Relationship Id="rId5" Type="http://schemas.openxmlformats.org/officeDocument/2006/relationships/hyperlink" Target="https://nl.wikipedia.org/wiki/JPEG" TargetMode="External"/><Relationship Id="rId4" Type="http://schemas.openxmlformats.org/officeDocument/2006/relationships/hyperlink" Target="https://nl.wikipedia.org/wiki/Pannen_(fotografi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4.xml"/><Relationship Id="rId1" Type="http://schemas.openxmlformats.org/officeDocument/2006/relationships/video" Target="file:///C:\Users\Tina\Pictures\Foto%20club%20sportfotografie%20presentatie%20foto's\PhotoGrid_Video_1696489380363.mp4" TargetMode="Externa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dirty="0"/>
              <a:t>Sport fotografie</a:t>
            </a:r>
          </a:p>
        </p:txBody>
      </p:sp>
      <p:sp>
        <p:nvSpPr>
          <p:cNvPr id="5" name="Content Placeholder 4"/>
          <p:cNvSpPr>
            <a:spLocks noGrp="1"/>
          </p:cNvSpPr>
          <p:nvPr>
            <p:ph sz="half" idx="1"/>
          </p:nvPr>
        </p:nvSpPr>
        <p:spPr/>
        <p:txBody>
          <a:bodyPr>
            <a:normAutofit fontScale="55000" lnSpcReduction="20000"/>
          </a:bodyPr>
          <a:lstStyle/>
          <a:p>
            <a:r>
              <a:rPr lang="nl-NL" dirty="0"/>
              <a:t>Inleiding:</a:t>
            </a:r>
          </a:p>
          <a:p>
            <a:endParaRPr lang="nl-NL" dirty="0"/>
          </a:p>
          <a:p>
            <a:r>
              <a:rPr lang="nl-NL" dirty="0"/>
              <a:t>Kort  omschrijving van  sportfotografie</a:t>
            </a:r>
          </a:p>
          <a:p>
            <a:endParaRPr lang="nl-NL" dirty="0"/>
          </a:p>
          <a:p>
            <a:r>
              <a:rPr lang="nl-NL" dirty="0"/>
              <a:t>Camera  - objectieven   en  techniek</a:t>
            </a:r>
          </a:p>
          <a:p>
            <a:endParaRPr lang="nl-NL" dirty="0"/>
          </a:p>
          <a:p>
            <a:r>
              <a:rPr lang="nl-NL" dirty="0"/>
              <a:t>Het eigen maken door het veel te doen</a:t>
            </a:r>
          </a:p>
          <a:p>
            <a:endParaRPr lang="nl-NL" dirty="0"/>
          </a:p>
          <a:p>
            <a:r>
              <a:rPr lang="nl-NL" dirty="0"/>
              <a:t>Tina  prive -  Ruud Woest AD</a:t>
            </a:r>
          </a:p>
          <a:p>
            <a:endParaRPr lang="nl-NL" dirty="0"/>
          </a:p>
          <a:p>
            <a:r>
              <a:rPr lang="nl-NL" dirty="0"/>
              <a:t>Do’s and don’ts ??</a:t>
            </a:r>
          </a:p>
          <a:p>
            <a:endParaRPr lang="nl-NL" dirty="0"/>
          </a:p>
          <a:p>
            <a:r>
              <a:rPr lang="nl-NL" dirty="0"/>
              <a:t>Compositie </a:t>
            </a:r>
          </a:p>
          <a:p>
            <a:endParaRPr lang="nl-NL" dirty="0"/>
          </a:p>
          <a:p>
            <a:r>
              <a:rPr lang="nl-NL" dirty="0"/>
              <a:t>Foto’s</a:t>
            </a:r>
          </a:p>
          <a:p>
            <a:endParaRPr lang="nl-NL" dirty="0"/>
          </a:p>
          <a:p>
            <a:endParaRPr lang="nl-NL" dirty="0"/>
          </a:p>
          <a:p>
            <a:endParaRPr lang="nl-NL" dirty="0"/>
          </a:p>
        </p:txBody>
      </p:sp>
      <p:sp>
        <p:nvSpPr>
          <p:cNvPr id="6" name="Content Placeholder 5"/>
          <p:cNvSpPr>
            <a:spLocks noGrp="1"/>
          </p:cNvSpPr>
          <p:nvPr>
            <p:ph sz="half" idx="2"/>
          </p:nvPr>
        </p:nvSpPr>
        <p:spPr/>
        <p:txBody>
          <a:bodyPr>
            <a:normAutofit fontScale="55000" lnSpcReduction="20000"/>
          </a:bodyPr>
          <a:lstStyle/>
          <a:p>
            <a:r>
              <a:rPr lang="nl-NL" dirty="0"/>
              <a:t>Defenitie:</a:t>
            </a:r>
          </a:p>
          <a:p>
            <a:r>
              <a:rPr lang="nl-NL" dirty="0"/>
              <a:t>Sportfotografie is het genre van fotografie dat alle soorten sport omvat</a:t>
            </a:r>
          </a:p>
          <a:p>
            <a:r>
              <a:rPr lang="nl-NL" dirty="0"/>
              <a:t>De professionele sportfotografie is een tak van fotojournalistiek, </a:t>
            </a:r>
          </a:p>
          <a:p>
            <a:r>
              <a:rPr lang="nl-NL" dirty="0"/>
              <a:t>De amateursportfotografie, zoals foto's van  voetballende  kinderen, een tak van lokale fotografie is.</a:t>
            </a:r>
          </a:p>
          <a:p>
            <a:r>
              <a:rPr lang="nl-NL" dirty="0"/>
              <a:t>De belangrijkste toepassing van professionele sportfotografie is voor redactionele doeleinden; sportfotografen werken meestal voor kranten, nieuwsagentschappen of sporttijdschriften. </a:t>
            </a:r>
          </a:p>
          <a:p>
            <a:r>
              <a:rPr lang="nl-NL" dirty="0"/>
              <a:t>Sportfotografie wordt echter ook gebruikt voor reclamedoeleinden, zowel om een merk op te bouwen als om een sport te promoten op een manier die niet met redactionele middelen kan worden bereikt.</a:t>
            </a:r>
          </a:p>
          <a:p>
            <a:endParaRPr lang="nl-NL" dirty="0"/>
          </a:p>
          <a:p>
            <a:endParaRPr lang="nl-NL"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44008" y="692696"/>
            <a:ext cx="4042792" cy="1440160"/>
          </a:xfrm>
        </p:spPr>
        <p:txBody>
          <a:bodyPr/>
          <a:lstStyle/>
          <a:p>
            <a:r>
              <a:rPr lang="nl-NL" dirty="0"/>
              <a:t> f10 1/400 sec </a:t>
            </a:r>
            <a:br>
              <a:rPr lang="nl-NL" dirty="0"/>
            </a:br>
            <a:r>
              <a:rPr lang="nl-NL" dirty="0"/>
              <a:t>    ISO 320</a:t>
            </a:r>
          </a:p>
        </p:txBody>
      </p:sp>
      <p:pic>
        <p:nvPicPr>
          <p:cNvPr id="8" name="Content Placeholder 7" descr="DSC03552.JPG"/>
          <p:cNvPicPr>
            <a:picLocks noGrp="1" noChangeAspect="1"/>
          </p:cNvPicPr>
          <p:nvPr>
            <p:ph sz="half" idx="1"/>
          </p:nvPr>
        </p:nvPicPr>
        <p:blipFill>
          <a:blip r:embed="rId2" cstate="print"/>
          <a:stretch>
            <a:fillRect/>
          </a:stretch>
        </p:blipFill>
        <p:spPr>
          <a:xfrm>
            <a:off x="395536" y="404664"/>
            <a:ext cx="4038600" cy="3600400"/>
          </a:xfrm>
        </p:spPr>
      </p:pic>
      <p:pic>
        <p:nvPicPr>
          <p:cNvPr id="6" name="Content Placeholder 5" descr="DSC03561.JPG"/>
          <p:cNvPicPr>
            <a:picLocks noGrp="1" noChangeAspect="1"/>
          </p:cNvPicPr>
          <p:nvPr>
            <p:ph sz="half" idx="2"/>
          </p:nvPr>
        </p:nvPicPr>
        <p:blipFill>
          <a:blip r:embed="rId3" cstate="print"/>
          <a:stretch>
            <a:fillRect/>
          </a:stretch>
        </p:blipFill>
        <p:spPr>
          <a:xfrm>
            <a:off x="4139952" y="3429000"/>
            <a:ext cx="4686672" cy="34290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517232"/>
            <a:ext cx="8229600" cy="949792"/>
          </a:xfrm>
        </p:spPr>
        <p:txBody>
          <a:bodyPr/>
          <a:lstStyle/>
          <a:p>
            <a:r>
              <a:rPr lang="nl-NL" sz="2400" dirty="0"/>
              <a:t>1) f 6,3 1/400 ISO 200</a:t>
            </a:r>
            <a:br>
              <a:rPr lang="nl-NL" sz="2400" dirty="0"/>
            </a:br>
            <a:r>
              <a:rPr lang="nl-NL" sz="2400" dirty="0"/>
              <a:t>2) f 8   1/500 ISO 100</a:t>
            </a:r>
          </a:p>
        </p:txBody>
      </p:sp>
      <p:pic>
        <p:nvPicPr>
          <p:cNvPr id="5" name="Content Placeholder 4" descr="TinaLinssenFotografie-2909.jpg"/>
          <p:cNvPicPr>
            <a:picLocks noGrp="1" noChangeAspect="1"/>
          </p:cNvPicPr>
          <p:nvPr>
            <p:ph sz="half" idx="1"/>
          </p:nvPr>
        </p:nvPicPr>
        <p:blipFill>
          <a:blip r:embed="rId2" cstate="print"/>
          <a:stretch>
            <a:fillRect/>
          </a:stretch>
        </p:blipFill>
        <p:spPr>
          <a:xfrm>
            <a:off x="467544" y="620688"/>
            <a:ext cx="4104456" cy="3499244"/>
          </a:xfrm>
        </p:spPr>
      </p:pic>
      <p:pic>
        <p:nvPicPr>
          <p:cNvPr id="6" name="Content Placeholder 5" descr="TinaLinssenFotografie-2835.jpg"/>
          <p:cNvPicPr>
            <a:picLocks noGrp="1" noChangeAspect="1"/>
          </p:cNvPicPr>
          <p:nvPr>
            <p:ph sz="half" idx="2"/>
          </p:nvPr>
        </p:nvPicPr>
        <p:blipFill>
          <a:blip r:embed="rId3" cstate="print"/>
          <a:stretch>
            <a:fillRect/>
          </a:stretch>
        </p:blipFill>
        <p:spPr>
          <a:xfrm>
            <a:off x="4860032" y="1772816"/>
            <a:ext cx="4104456" cy="3096344"/>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8229600" cy="914400"/>
          </a:xfrm>
        </p:spPr>
        <p:txBody>
          <a:bodyPr/>
          <a:lstStyle/>
          <a:p>
            <a:r>
              <a:rPr lang="nl-NL" dirty="0"/>
              <a:t>Sport foto’s voor evt reklame</a:t>
            </a:r>
            <a:br>
              <a:rPr lang="nl-NL" dirty="0"/>
            </a:br>
            <a:r>
              <a:rPr lang="nl-NL" sz="2400" dirty="0"/>
              <a:t>Freestile voetbal</a:t>
            </a:r>
            <a:br>
              <a:rPr lang="nl-NL" sz="2400" dirty="0"/>
            </a:br>
            <a:endParaRPr lang="nl-NL" sz="2400" dirty="0"/>
          </a:p>
        </p:txBody>
      </p:sp>
      <p:pic>
        <p:nvPicPr>
          <p:cNvPr id="6" name="Content Placeholder 5" descr="Tina Linssen Fotografie-01251.jpg"/>
          <p:cNvPicPr>
            <a:picLocks noGrp="1" noChangeAspect="1"/>
          </p:cNvPicPr>
          <p:nvPr>
            <p:ph sz="half" idx="1"/>
          </p:nvPr>
        </p:nvPicPr>
        <p:blipFill>
          <a:blip r:embed="rId2" cstate="print"/>
          <a:stretch>
            <a:fillRect/>
          </a:stretch>
        </p:blipFill>
        <p:spPr>
          <a:xfrm>
            <a:off x="683568" y="1628800"/>
            <a:ext cx="3312368" cy="4009844"/>
          </a:xfrm>
        </p:spPr>
      </p:pic>
      <p:pic>
        <p:nvPicPr>
          <p:cNvPr id="5" name="Content Placeholder 4" descr="Tina Linssen Fotografie-01252.jpg"/>
          <p:cNvPicPr>
            <a:picLocks noGrp="1" noChangeAspect="1"/>
          </p:cNvPicPr>
          <p:nvPr>
            <p:ph sz="half" idx="2"/>
          </p:nvPr>
        </p:nvPicPr>
        <p:blipFill>
          <a:blip r:embed="rId3" cstate="print"/>
          <a:stretch>
            <a:fillRect/>
          </a:stretch>
        </p:blipFill>
        <p:spPr>
          <a:xfrm>
            <a:off x="5004048" y="1628800"/>
            <a:ext cx="3096343" cy="4009844"/>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Sport ook in zwart/wit?</a:t>
            </a:r>
          </a:p>
        </p:txBody>
      </p:sp>
      <p:pic>
        <p:nvPicPr>
          <p:cNvPr id="8" name="Content Placeholder 7" descr="Tina Linssen Fotografie-01270-3.jpg"/>
          <p:cNvPicPr>
            <a:picLocks noGrp="1" noChangeAspect="1"/>
          </p:cNvPicPr>
          <p:nvPr>
            <p:ph sz="half" idx="2"/>
          </p:nvPr>
        </p:nvPicPr>
        <p:blipFill>
          <a:blip r:embed="rId2" cstate="print"/>
          <a:stretch>
            <a:fillRect/>
          </a:stretch>
        </p:blipFill>
        <p:spPr>
          <a:xfrm>
            <a:off x="5148064" y="2132856"/>
            <a:ext cx="3606618" cy="3456384"/>
          </a:xfrm>
        </p:spPr>
      </p:pic>
      <p:pic>
        <p:nvPicPr>
          <p:cNvPr id="7" name="Content Placeholder 6" descr="Tina Linssen Fotografie-01259.jpg"/>
          <p:cNvPicPr>
            <a:picLocks noGrp="1" noChangeAspect="1"/>
          </p:cNvPicPr>
          <p:nvPr>
            <p:ph sz="half" idx="1"/>
          </p:nvPr>
        </p:nvPicPr>
        <p:blipFill>
          <a:blip r:embed="rId3" cstate="print"/>
          <a:stretch>
            <a:fillRect/>
          </a:stretch>
        </p:blipFill>
        <p:spPr>
          <a:xfrm>
            <a:off x="683568" y="2132856"/>
            <a:ext cx="3888432" cy="3528391"/>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Composities     </a:t>
            </a:r>
            <a:r>
              <a:rPr lang="nl-NL" sz="2400" dirty="0"/>
              <a:t>1: f7,1 1/400 ISO 250</a:t>
            </a:r>
            <a:br>
              <a:rPr lang="nl-NL" sz="2400" dirty="0"/>
            </a:br>
            <a:r>
              <a:rPr lang="nl-NL" sz="2400" dirty="0"/>
              <a:t>                           2: f7,1 1/400 ISO 250</a:t>
            </a:r>
          </a:p>
        </p:txBody>
      </p:sp>
      <p:pic>
        <p:nvPicPr>
          <p:cNvPr id="5" name="Content Placeholder 4" descr="Tina Linssen Fotografie-05191.jpg"/>
          <p:cNvPicPr>
            <a:picLocks noGrp="1" noChangeAspect="1"/>
          </p:cNvPicPr>
          <p:nvPr>
            <p:ph sz="half" idx="1"/>
          </p:nvPr>
        </p:nvPicPr>
        <p:blipFill>
          <a:blip r:embed="rId2" cstate="print"/>
          <a:stretch>
            <a:fillRect/>
          </a:stretch>
        </p:blipFill>
        <p:spPr>
          <a:xfrm>
            <a:off x="467544" y="2204864"/>
            <a:ext cx="3960440" cy="3046872"/>
          </a:xfrm>
        </p:spPr>
      </p:pic>
      <p:pic>
        <p:nvPicPr>
          <p:cNvPr id="6" name="Content Placeholder 5" descr="Tina Linssen Fotografie-05190.jpg"/>
          <p:cNvPicPr>
            <a:picLocks noGrp="1" noChangeAspect="1"/>
          </p:cNvPicPr>
          <p:nvPr>
            <p:ph sz="half" idx="2"/>
          </p:nvPr>
        </p:nvPicPr>
        <p:blipFill>
          <a:blip r:embed="rId3" cstate="print"/>
          <a:stretch>
            <a:fillRect/>
          </a:stretch>
        </p:blipFill>
        <p:spPr>
          <a:xfrm>
            <a:off x="4860032" y="2204864"/>
            <a:ext cx="3888432" cy="3002404"/>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1692800"/>
          </a:xfrm>
        </p:spPr>
        <p:txBody>
          <a:bodyPr/>
          <a:lstStyle/>
          <a:p>
            <a:r>
              <a:rPr lang="nl-NL" dirty="0"/>
              <a:t>Je eigen stijl maken</a:t>
            </a:r>
            <a:br>
              <a:rPr lang="nl-NL" dirty="0"/>
            </a:br>
            <a:r>
              <a:rPr lang="nl-NL" sz="3200" dirty="0"/>
              <a:t>1) f7,1 1/400 ISO 250</a:t>
            </a:r>
            <a:br>
              <a:rPr lang="nl-NL" sz="3200" dirty="0"/>
            </a:br>
            <a:r>
              <a:rPr lang="nl-NL" sz="3200" dirty="0"/>
              <a:t>2) f 9 1/400 ISO 250</a:t>
            </a:r>
          </a:p>
        </p:txBody>
      </p:sp>
      <p:pic>
        <p:nvPicPr>
          <p:cNvPr id="5" name="Content Placeholder 4" descr="Tina Linssen Fotografie-05196.jpg"/>
          <p:cNvPicPr>
            <a:picLocks noGrp="1" noChangeAspect="1"/>
          </p:cNvPicPr>
          <p:nvPr>
            <p:ph sz="half" idx="1"/>
          </p:nvPr>
        </p:nvPicPr>
        <p:blipFill>
          <a:blip r:embed="rId2" cstate="print"/>
          <a:stretch>
            <a:fillRect/>
          </a:stretch>
        </p:blipFill>
        <p:spPr>
          <a:xfrm>
            <a:off x="323528" y="2564904"/>
            <a:ext cx="4032448" cy="3240360"/>
          </a:xfrm>
        </p:spPr>
      </p:pic>
      <p:pic>
        <p:nvPicPr>
          <p:cNvPr id="6" name="Content Placeholder 5" descr="Tina Linssen Fotografie-05216.jpg"/>
          <p:cNvPicPr>
            <a:picLocks noGrp="1" noChangeAspect="1"/>
          </p:cNvPicPr>
          <p:nvPr>
            <p:ph sz="half" idx="2"/>
          </p:nvPr>
        </p:nvPicPr>
        <p:blipFill>
          <a:blip r:embed="rId3" cstate="print"/>
          <a:stretch>
            <a:fillRect/>
          </a:stretch>
        </p:blipFill>
        <p:spPr>
          <a:xfrm>
            <a:off x="4572000" y="2564904"/>
            <a:ext cx="4320480" cy="324036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Composities    f9 1/400 ISO </a:t>
            </a:r>
          </a:p>
        </p:txBody>
      </p:sp>
      <p:pic>
        <p:nvPicPr>
          <p:cNvPr id="5" name="Content Placeholder 4" descr="Tina Linssen Fotografie-05214.jpg"/>
          <p:cNvPicPr>
            <a:picLocks noGrp="1" noChangeAspect="1"/>
          </p:cNvPicPr>
          <p:nvPr>
            <p:ph sz="half" idx="1"/>
          </p:nvPr>
        </p:nvPicPr>
        <p:blipFill>
          <a:blip r:embed="rId2" cstate="print"/>
          <a:stretch>
            <a:fillRect/>
          </a:stretch>
        </p:blipFill>
        <p:spPr>
          <a:xfrm>
            <a:off x="251520" y="1628800"/>
            <a:ext cx="4104456" cy="3096344"/>
          </a:xfrm>
        </p:spPr>
      </p:pic>
      <p:pic>
        <p:nvPicPr>
          <p:cNvPr id="6" name="Content Placeholder 5" descr="Tina Linssen Fotografie-05215.jpg"/>
          <p:cNvPicPr>
            <a:picLocks noGrp="1" noChangeAspect="1"/>
          </p:cNvPicPr>
          <p:nvPr>
            <p:ph sz="half" idx="2"/>
          </p:nvPr>
        </p:nvPicPr>
        <p:blipFill>
          <a:blip r:embed="rId3" cstate="print"/>
          <a:stretch>
            <a:fillRect/>
          </a:stretch>
        </p:blipFill>
        <p:spPr>
          <a:xfrm>
            <a:off x="4716016" y="3645024"/>
            <a:ext cx="4104456" cy="2614824"/>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Acties Sigma 150-600mm</a:t>
            </a:r>
          </a:p>
        </p:txBody>
      </p:sp>
      <p:pic>
        <p:nvPicPr>
          <p:cNvPr id="5" name="Content Placeholder 4" descr="240203 Saestum vr 2 - Reigerboys vr 1 -03339.jpg"/>
          <p:cNvPicPr>
            <a:picLocks noGrp="1" noChangeAspect="1"/>
          </p:cNvPicPr>
          <p:nvPr>
            <p:ph sz="half" idx="1"/>
          </p:nvPr>
        </p:nvPicPr>
        <p:blipFill>
          <a:blip r:embed="rId2" cstate="print"/>
          <a:stretch>
            <a:fillRect/>
          </a:stretch>
        </p:blipFill>
        <p:spPr>
          <a:xfrm>
            <a:off x="465138" y="2687180"/>
            <a:ext cx="4038600" cy="2691727"/>
          </a:xfrm>
        </p:spPr>
      </p:pic>
      <p:pic>
        <p:nvPicPr>
          <p:cNvPr id="6" name="Content Placeholder 5" descr="240203 Saestum vr 2 - Reigerboys vr 1 -03385.jpg"/>
          <p:cNvPicPr>
            <a:picLocks noGrp="1" noChangeAspect="1"/>
          </p:cNvPicPr>
          <p:nvPr>
            <p:ph sz="half" idx="2"/>
          </p:nvPr>
        </p:nvPicPr>
        <p:blipFill>
          <a:blip r:embed="rId3" cstate="print"/>
          <a:stretch>
            <a:fillRect/>
          </a:stretch>
        </p:blipFill>
        <p:spPr>
          <a:xfrm>
            <a:off x="4656138" y="2687180"/>
            <a:ext cx="4038600" cy="2691727"/>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435280" cy="914400"/>
          </a:xfrm>
        </p:spPr>
        <p:txBody>
          <a:bodyPr/>
          <a:lstStyle/>
          <a:p>
            <a:r>
              <a:rPr lang="nl-NL" sz="3600" dirty="0"/>
              <a:t>Welke foto spreekt het meeste aan? </a:t>
            </a:r>
          </a:p>
        </p:txBody>
      </p:sp>
      <p:pic>
        <p:nvPicPr>
          <p:cNvPr id="5" name="Content Placeholder 4" descr="240203 Saestum vr 2 - Reigerboys vr 1 -03389.jpg"/>
          <p:cNvPicPr>
            <a:picLocks noGrp="1" noChangeAspect="1"/>
          </p:cNvPicPr>
          <p:nvPr>
            <p:ph sz="half" idx="1"/>
          </p:nvPr>
        </p:nvPicPr>
        <p:blipFill>
          <a:blip r:embed="rId2" cstate="print"/>
          <a:stretch>
            <a:fillRect/>
          </a:stretch>
        </p:blipFill>
        <p:spPr>
          <a:xfrm>
            <a:off x="465138" y="2687180"/>
            <a:ext cx="4038600" cy="2691727"/>
          </a:xfrm>
        </p:spPr>
      </p:pic>
      <p:pic>
        <p:nvPicPr>
          <p:cNvPr id="6" name="Content Placeholder 5" descr="240203 Saestum vr 2 - Reigerboys vr 1 -03390.jpg"/>
          <p:cNvPicPr>
            <a:picLocks noGrp="1" noChangeAspect="1"/>
          </p:cNvPicPr>
          <p:nvPr>
            <p:ph sz="half" idx="2"/>
          </p:nvPr>
        </p:nvPicPr>
        <p:blipFill>
          <a:blip r:embed="rId3" cstate="print"/>
          <a:stretch>
            <a:fillRect/>
          </a:stretch>
        </p:blipFill>
        <p:spPr>
          <a:xfrm>
            <a:off x="4656138" y="2687180"/>
            <a:ext cx="4038600" cy="2691727"/>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Verschil Man/vrouw voetbal</a:t>
            </a:r>
            <a:br>
              <a:rPr lang="nl-NL" dirty="0"/>
            </a:br>
            <a:endParaRPr lang="nl-NL" dirty="0"/>
          </a:p>
        </p:txBody>
      </p:sp>
      <p:sp>
        <p:nvSpPr>
          <p:cNvPr id="7" name="Text Placeholder 6"/>
          <p:cNvSpPr>
            <a:spLocks noGrp="1"/>
          </p:cNvSpPr>
          <p:nvPr>
            <p:ph type="body" idx="1"/>
          </p:nvPr>
        </p:nvSpPr>
        <p:spPr/>
        <p:txBody>
          <a:bodyPr>
            <a:normAutofit fontScale="70000" lnSpcReduction="20000"/>
          </a:bodyPr>
          <a:lstStyle/>
          <a:p>
            <a:r>
              <a:rPr lang="nl-NL" dirty="0">
                <a:solidFill>
                  <a:srgbClr val="FF0000"/>
                </a:solidFill>
              </a:rPr>
              <a:t>Hoge kopduellen lange ballen</a:t>
            </a:r>
          </a:p>
          <a:p>
            <a:r>
              <a:rPr lang="nl-NL" dirty="0">
                <a:solidFill>
                  <a:srgbClr val="FF0000"/>
                </a:solidFill>
              </a:rPr>
              <a:t>F8   1/400   ISO 2000</a:t>
            </a:r>
          </a:p>
        </p:txBody>
      </p:sp>
      <p:sp>
        <p:nvSpPr>
          <p:cNvPr id="8" name="Text Placeholder 7"/>
          <p:cNvSpPr>
            <a:spLocks noGrp="1"/>
          </p:cNvSpPr>
          <p:nvPr>
            <p:ph type="body" sz="half" idx="3"/>
          </p:nvPr>
        </p:nvSpPr>
        <p:spPr/>
        <p:txBody>
          <a:bodyPr>
            <a:normAutofit fontScale="70000" lnSpcReduction="20000"/>
          </a:bodyPr>
          <a:lstStyle/>
          <a:p>
            <a:r>
              <a:rPr lang="nl-NL" dirty="0">
                <a:solidFill>
                  <a:srgbClr val="FF0000"/>
                </a:solidFill>
              </a:rPr>
              <a:t>Laag en slim 3 hoek </a:t>
            </a:r>
          </a:p>
          <a:p>
            <a:r>
              <a:rPr lang="nl-NL" dirty="0">
                <a:solidFill>
                  <a:srgbClr val="FF0000"/>
                </a:solidFill>
              </a:rPr>
              <a:t>F6,3    1/500   ISO 1600</a:t>
            </a:r>
          </a:p>
        </p:txBody>
      </p:sp>
      <p:pic>
        <p:nvPicPr>
          <p:cNvPr id="5" name="Content Placeholder 4" descr="240203 Saestum 1 - Hees 1-03253.jpg"/>
          <p:cNvPicPr>
            <a:picLocks noGrp="1" noChangeAspect="1"/>
          </p:cNvPicPr>
          <p:nvPr>
            <p:ph sz="quarter" idx="2"/>
          </p:nvPr>
        </p:nvPicPr>
        <p:blipFill>
          <a:blip r:embed="rId3" cstate="print"/>
          <a:stretch>
            <a:fillRect/>
          </a:stretch>
        </p:blipFill>
        <p:spPr>
          <a:xfrm>
            <a:off x="457301" y="3091988"/>
            <a:ext cx="4039985" cy="2693324"/>
          </a:xfrm>
        </p:spPr>
      </p:pic>
      <p:pic>
        <p:nvPicPr>
          <p:cNvPr id="6" name="Content Placeholder 5" descr="240203 Saestum 1 - Hees 1-03240.jpg"/>
          <p:cNvPicPr>
            <a:picLocks noGrp="1" noChangeAspect="1"/>
          </p:cNvPicPr>
          <p:nvPr>
            <p:ph sz="quarter" idx="4"/>
          </p:nvPr>
        </p:nvPicPr>
        <p:blipFill>
          <a:blip r:embed="rId4" cstate="print"/>
          <a:stretch>
            <a:fillRect/>
          </a:stretch>
        </p:blipFill>
        <p:spPr>
          <a:xfrm>
            <a:off x="4645920" y="3091988"/>
            <a:ext cx="4039985" cy="2693324"/>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Body - Objectief</a:t>
            </a:r>
          </a:p>
        </p:txBody>
      </p:sp>
      <p:sp>
        <p:nvSpPr>
          <p:cNvPr id="3" name="Content Placeholder 2"/>
          <p:cNvSpPr>
            <a:spLocks noGrp="1"/>
          </p:cNvSpPr>
          <p:nvPr>
            <p:ph sz="half" idx="1"/>
          </p:nvPr>
        </p:nvSpPr>
        <p:spPr/>
        <p:txBody>
          <a:bodyPr>
            <a:normAutofit fontScale="47500" lnSpcReduction="20000"/>
          </a:bodyPr>
          <a:lstStyle/>
          <a:p>
            <a:r>
              <a:rPr lang="nl-NL" sz="2900" b="1" dirty="0"/>
              <a:t>Camerabody's</a:t>
            </a:r>
          </a:p>
          <a:p>
            <a:r>
              <a:rPr lang="nl-NL" sz="2900" dirty="0"/>
              <a:t>De camerabody's die de voorkeur hebben voor moderne sportfotografie hebben een snelle </a:t>
            </a:r>
            <a:r>
              <a:rPr lang="nl-NL" sz="2900" dirty="0">
                <a:hlinkClick r:id="rId2" tooltip="Autofocus"/>
              </a:rPr>
              <a:t>autofocus</a:t>
            </a:r>
            <a:r>
              <a:rPr lang="nl-NL" sz="2900" dirty="0"/>
              <a:t> en hoge burst-snelheden, meestal 14 </a:t>
            </a:r>
            <a:r>
              <a:rPr lang="nl-NL" sz="2900" dirty="0">
                <a:hlinkClick r:id="rId3" tooltip="Beelden per seconde"/>
              </a:rPr>
              <a:t>frames per seconde</a:t>
            </a:r>
            <a:r>
              <a:rPr lang="nl-NL" sz="2900" dirty="0"/>
              <a:t> of soms nog sneller (20 frames per seconde). Camera's specifiek voor sport- en actiefotografie zijn vooral Canon, Nikon en Sony, deze zijn vooral populair bij professionele sportfotografen. Deze body's zijn echte werkpaarden, want ze kunnen tegen een stootje, zijn snel en kunnen tegen een kleine regenbui doordat ze uitstekende afdichtingen hebben.</a:t>
            </a:r>
          </a:p>
          <a:p>
            <a:endParaRPr lang="nl-NL" dirty="0"/>
          </a:p>
        </p:txBody>
      </p:sp>
      <p:sp>
        <p:nvSpPr>
          <p:cNvPr id="4" name="Content Placeholder 3"/>
          <p:cNvSpPr>
            <a:spLocks noGrp="1"/>
          </p:cNvSpPr>
          <p:nvPr>
            <p:ph sz="half" idx="2"/>
          </p:nvPr>
        </p:nvSpPr>
        <p:spPr/>
        <p:txBody>
          <a:bodyPr>
            <a:normAutofit fontScale="47500" lnSpcReduction="20000"/>
          </a:bodyPr>
          <a:lstStyle/>
          <a:p>
            <a:r>
              <a:rPr lang="nl-NL" b="1" dirty="0"/>
              <a:t>Objectieven</a:t>
            </a:r>
          </a:p>
          <a:p>
            <a:r>
              <a:rPr lang="nl-NL" dirty="0"/>
              <a:t>Voor verschillende sporten bestaan verschillende voorkeuren voor objectieven, maar sportfotografie vereist meestal een groot diafragma, zoals f/2.8 teleobjectieven, met snelle autofocusprestaties. Om verschillende redenen is snelle autofocus nodig om scherp te stellen bij beweging, telefoto om dichtbij de actie te komen:</a:t>
            </a:r>
          </a:p>
          <a:p>
            <a:r>
              <a:rPr lang="nl-NL" dirty="0"/>
              <a:t>De achtergrond is onscherp vanwege een geringe </a:t>
            </a:r>
            <a:r>
              <a:rPr lang="nl-NL" dirty="0">
                <a:hlinkClick r:id="rId4" tooltip="Scherptediepte"/>
              </a:rPr>
              <a:t>scherptediepte</a:t>
            </a:r>
            <a:r>
              <a:rPr lang="nl-NL" dirty="0"/>
              <a:t>, wat resulteert in een betere isolatie van het onderwerp.</a:t>
            </a:r>
          </a:p>
          <a:p>
            <a:r>
              <a:rPr lang="nl-NL" dirty="0"/>
              <a:t>De objectieven kunnen sneller scherpstellen door de toename van het licht dat het objectief binnenkomt – belangrijk bij snel bewegende actie.</a:t>
            </a:r>
          </a:p>
          <a:p>
            <a:r>
              <a:rPr lang="nl-NL" dirty="0"/>
              <a:t>Kortere sluitertijden kunnen worden gebruikt om de actie te bevriezen.</a:t>
            </a:r>
          </a:p>
          <a:p>
            <a:r>
              <a:rPr lang="nl-NL" dirty="0"/>
              <a:t>Extreem grote diafragma's (zoals f/1.2 of f/1.4) worden minder vaak gebruikt, omdat bij deze diafragma's de </a:t>
            </a:r>
            <a:r>
              <a:rPr lang="nl-NL" dirty="0">
                <a:hlinkClick r:id="rId4" tooltip="Scherptediepte"/>
              </a:rPr>
              <a:t>scherptediepte</a:t>
            </a:r>
            <a:r>
              <a:rPr lang="nl-NL" dirty="0"/>
              <a:t> erg klein is, wat het scherpstellen moeilijker maakt en de autofocus vertraagt. Het belangrijkste onderscheid is tussen buitensporten en binnensporten: bij buitensporten zijn de afstanden groter en is meer licht aanwezig,</a:t>
            </a:r>
            <a:r>
              <a:rPr lang="nl-NL" baseline="30000" dirty="0">
                <a:hlinkClick r:id="rId5"/>
              </a:rPr>
              <a:t>[1]</a:t>
            </a:r>
            <a:r>
              <a:rPr lang="nl-NL" dirty="0"/>
              <a:t> terwijl bij binnensporten de afstanden kleiner zijn en het licht zwakker.</a:t>
            </a:r>
            <a:r>
              <a:rPr lang="nl-NL" baseline="30000" dirty="0">
                <a:hlinkClick r:id="rId5"/>
              </a:rPr>
              <a:t>[2]</a:t>
            </a:r>
            <a:endParaRPr lang="nl-NL" dirty="0"/>
          </a:p>
          <a:p>
            <a:endParaRPr lang="nl-NL" dirty="0"/>
          </a:p>
        </p:txBody>
      </p:sp>
      <p:pic>
        <p:nvPicPr>
          <p:cNvPr id="5" name="Picture 4" descr="SportsPhotographer.jpg"/>
          <p:cNvPicPr>
            <a:picLocks noChangeAspect="1"/>
          </p:cNvPicPr>
          <p:nvPr/>
        </p:nvPicPr>
        <p:blipFill>
          <a:blip r:embed="rId6" cstate="print"/>
          <a:stretch>
            <a:fillRect/>
          </a:stretch>
        </p:blipFill>
        <p:spPr>
          <a:xfrm>
            <a:off x="971600" y="4293096"/>
            <a:ext cx="1621650" cy="2271079"/>
          </a:xfrm>
          <a:prstGeom prst="rect">
            <a:avLst/>
          </a:prstGeom>
        </p:spPr>
      </p:pic>
      <p:pic>
        <p:nvPicPr>
          <p:cNvPr id="7" name="Picture 6" descr="Photographer_(48010186141).jpg"/>
          <p:cNvPicPr>
            <a:picLocks noChangeAspect="1"/>
          </p:cNvPicPr>
          <p:nvPr/>
        </p:nvPicPr>
        <p:blipFill>
          <a:blip r:embed="rId7" cstate="print"/>
          <a:stretch>
            <a:fillRect/>
          </a:stretch>
        </p:blipFill>
        <p:spPr>
          <a:xfrm>
            <a:off x="6156176" y="188640"/>
            <a:ext cx="2736304" cy="146182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Emoties</a:t>
            </a:r>
          </a:p>
        </p:txBody>
      </p:sp>
      <p:pic>
        <p:nvPicPr>
          <p:cNvPr id="5" name="Content Placeholder 4" descr="2023 Saestum heren kampioen-05017.JPG"/>
          <p:cNvPicPr>
            <a:picLocks noGrp="1" noChangeAspect="1"/>
          </p:cNvPicPr>
          <p:nvPr>
            <p:ph sz="half" idx="1"/>
          </p:nvPr>
        </p:nvPicPr>
        <p:blipFill>
          <a:blip r:embed="rId2" cstate="print"/>
          <a:stretch>
            <a:fillRect/>
          </a:stretch>
        </p:blipFill>
        <p:spPr>
          <a:xfrm>
            <a:off x="465138" y="2686844"/>
            <a:ext cx="4038600" cy="2692400"/>
          </a:xfrm>
        </p:spPr>
      </p:pic>
      <p:pic>
        <p:nvPicPr>
          <p:cNvPr id="6" name="Content Placeholder 5" descr="2023 Saestum heren kampioen-05060.JPG"/>
          <p:cNvPicPr>
            <a:picLocks noGrp="1" noChangeAspect="1"/>
          </p:cNvPicPr>
          <p:nvPr>
            <p:ph sz="half" idx="2"/>
          </p:nvPr>
        </p:nvPicPr>
        <p:blipFill>
          <a:blip r:embed="rId3" cstate="print"/>
          <a:stretch>
            <a:fillRect/>
          </a:stretch>
        </p:blipFill>
        <p:spPr>
          <a:xfrm>
            <a:off x="4656138" y="2686844"/>
            <a:ext cx="4038600" cy="269240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De kleine dingen eromheen</a:t>
            </a:r>
          </a:p>
        </p:txBody>
      </p:sp>
      <p:pic>
        <p:nvPicPr>
          <p:cNvPr id="5" name="Content Placeholder 4" descr="2023 Saestum heren kampioen-05172.JPG"/>
          <p:cNvPicPr>
            <a:picLocks noGrp="1" noChangeAspect="1"/>
          </p:cNvPicPr>
          <p:nvPr>
            <p:ph sz="half" idx="1"/>
          </p:nvPr>
        </p:nvPicPr>
        <p:blipFill>
          <a:blip r:embed="rId2" cstate="print"/>
          <a:stretch>
            <a:fillRect/>
          </a:stretch>
        </p:blipFill>
        <p:spPr>
          <a:xfrm>
            <a:off x="465138" y="2686844"/>
            <a:ext cx="4038600" cy="2692400"/>
          </a:xfrm>
        </p:spPr>
      </p:pic>
      <p:pic>
        <p:nvPicPr>
          <p:cNvPr id="6" name="Content Placeholder 5" descr="2023 Saestum heren kampioen-05714.JPG"/>
          <p:cNvPicPr>
            <a:picLocks noGrp="1" noChangeAspect="1"/>
          </p:cNvPicPr>
          <p:nvPr>
            <p:ph sz="half" idx="2"/>
          </p:nvPr>
        </p:nvPicPr>
        <p:blipFill>
          <a:blip r:embed="rId3" cstate="print"/>
          <a:stretch>
            <a:fillRect/>
          </a:stretch>
        </p:blipFill>
        <p:spPr>
          <a:xfrm>
            <a:off x="4656138" y="2686844"/>
            <a:ext cx="4038600" cy="26924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    voor             na</a:t>
            </a:r>
          </a:p>
        </p:txBody>
      </p:sp>
      <p:pic>
        <p:nvPicPr>
          <p:cNvPr id="5" name="Content Placeholder 4" descr="DSC02644.JPG"/>
          <p:cNvPicPr>
            <a:picLocks noGrp="1" noChangeAspect="1"/>
          </p:cNvPicPr>
          <p:nvPr>
            <p:ph sz="half" idx="1"/>
          </p:nvPr>
        </p:nvPicPr>
        <p:blipFill>
          <a:blip r:embed="rId2" cstate="print"/>
          <a:stretch>
            <a:fillRect/>
          </a:stretch>
        </p:blipFill>
        <p:spPr>
          <a:xfrm>
            <a:off x="465138" y="2686844"/>
            <a:ext cx="4038600" cy="2692400"/>
          </a:xfrm>
        </p:spPr>
      </p:pic>
      <p:pic>
        <p:nvPicPr>
          <p:cNvPr id="6" name="Content Placeholder 5" descr="240127 Stiens vr 1 - Saestum vr 2-02644.jpg"/>
          <p:cNvPicPr>
            <a:picLocks noGrp="1" noChangeAspect="1"/>
          </p:cNvPicPr>
          <p:nvPr>
            <p:ph sz="half" idx="2"/>
          </p:nvPr>
        </p:nvPicPr>
        <p:blipFill>
          <a:blip r:embed="rId3" cstate="print"/>
          <a:stretch>
            <a:fillRect/>
          </a:stretch>
        </p:blipFill>
        <p:spPr>
          <a:xfrm>
            <a:off x="4656138" y="2687180"/>
            <a:ext cx="4038600" cy="2691727"/>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   voor              na</a:t>
            </a:r>
          </a:p>
        </p:txBody>
      </p:sp>
      <p:pic>
        <p:nvPicPr>
          <p:cNvPr id="8" name="Content Placeholder 7" descr="DSC02689.JPG"/>
          <p:cNvPicPr>
            <a:picLocks noGrp="1" noChangeAspect="1"/>
          </p:cNvPicPr>
          <p:nvPr>
            <p:ph sz="half" idx="1"/>
          </p:nvPr>
        </p:nvPicPr>
        <p:blipFill>
          <a:blip r:embed="rId2" cstate="print"/>
          <a:stretch>
            <a:fillRect/>
          </a:stretch>
        </p:blipFill>
        <p:spPr>
          <a:xfrm>
            <a:off x="465138" y="2686844"/>
            <a:ext cx="4038600" cy="2692400"/>
          </a:xfrm>
        </p:spPr>
      </p:pic>
      <p:pic>
        <p:nvPicPr>
          <p:cNvPr id="7" name="Content Placeholder 6" descr="240127 Stiens vr 1 - Saestum vr 2-02689.jpg"/>
          <p:cNvPicPr>
            <a:picLocks noGrp="1" noChangeAspect="1"/>
          </p:cNvPicPr>
          <p:nvPr>
            <p:ph sz="half" idx="2"/>
          </p:nvPr>
        </p:nvPicPr>
        <p:blipFill>
          <a:blip r:embed="rId3" cstate="print"/>
          <a:stretch>
            <a:fillRect/>
          </a:stretch>
        </p:blipFill>
        <p:spPr>
          <a:xfrm>
            <a:off x="4656138" y="2687180"/>
            <a:ext cx="4038600" cy="2691727"/>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   Voor             na</a:t>
            </a:r>
          </a:p>
        </p:txBody>
      </p:sp>
      <p:sp>
        <p:nvSpPr>
          <p:cNvPr id="8" name="Text Placeholder 7"/>
          <p:cNvSpPr>
            <a:spLocks noGrp="1"/>
          </p:cNvSpPr>
          <p:nvPr>
            <p:ph type="body" idx="1"/>
          </p:nvPr>
        </p:nvSpPr>
        <p:spPr/>
        <p:txBody>
          <a:bodyPr>
            <a:normAutofit fontScale="47500" lnSpcReduction="20000"/>
          </a:bodyPr>
          <a:lstStyle/>
          <a:p>
            <a:r>
              <a:rPr lang="nl-NL" dirty="0">
                <a:solidFill>
                  <a:srgbClr val="FF0000"/>
                </a:solidFill>
              </a:rPr>
              <a:t>Hier met camera op sluitertijden gefotografeerd</a:t>
            </a:r>
          </a:p>
          <a:p>
            <a:r>
              <a:rPr lang="nl-NL" dirty="0">
                <a:solidFill>
                  <a:srgbClr val="FF0000"/>
                </a:solidFill>
              </a:rPr>
              <a:t>Spotmeeting op speelster waardoor omgeving onscherper wordt</a:t>
            </a:r>
          </a:p>
        </p:txBody>
      </p:sp>
      <p:sp>
        <p:nvSpPr>
          <p:cNvPr id="9" name="Text Placeholder 8"/>
          <p:cNvSpPr>
            <a:spLocks noGrp="1"/>
          </p:cNvSpPr>
          <p:nvPr>
            <p:ph type="body" sz="half" idx="3"/>
          </p:nvPr>
        </p:nvSpPr>
        <p:spPr/>
        <p:txBody>
          <a:bodyPr/>
          <a:lstStyle/>
          <a:p>
            <a:r>
              <a:rPr lang="nl-NL" dirty="0">
                <a:solidFill>
                  <a:srgbClr val="FF0000"/>
                </a:solidFill>
              </a:rPr>
              <a:t>ISO 640  f 6,3  1/1600</a:t>
            </a:r>
          </a:p>
        </p:txBody>
      </p:sp>
      <p:pic>
        <p:nvPicPr>
          <p:cNvPr id="5" name="Content Placeholder 4" descr="DSC02582.JPG"/>
          <p:cNvPicPr>
            <a:picLocks noGrp="1" noChangeAspect="1"/>
          </p:cNvPicPr>
          <p:nvPr>
            <p:ph sz="quarter" idx="2"/>
          </p:nvPr>
        </p:nvPicPr>
        <p:blipFill>
          <a:blip r:embed="rId2" cstate="print"/>
          <a:stretch>
            <a:fillRect/>
          </a:stretch>
        </p:blipFill>
        <p:spPr>
          <a:xfrm>
            <a:off x="457301" y="3091988"/>
            <a:ext cx="4039985" cy="2693324"/>
          </a:xfrm>
        </p:spPr>
      </p:pic>
      <p:pic>
        <p:nvPicPr>
          <p:cNvPr id="6" name="Content Placeholder 5" descr="240127 Stiens vr 1 - Saestum vr 2-02582.jpg"/>
          <p:cNvPicPr>
            <a:picLocks noGrp="1" noChangeAspect="1"/>
          </p:cNvPicPr>
          <p:nvPr>
            <p:ph sz="quarter" idx="4"/>
          </p:nvPr>
        </p:nvPicPr>
        <p:blipFill>
          <a:blip r:embed="rId3" cstate="print"/>
          <a:stretch>
            <a:fillRect/>
          </a:stretch>
        </p:blipFill>
        <p:spPr>
          <a:xfrm>
            <a:off x="4645920" y="3091988"/>
            <a:ext cx="4039985" cy="2693324"/>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Panning </a:t>
            </a:r>
            <a:r>
              <a:rPr lang="nl-NL" sz="2000" dirty="0">
                <a:solidFill>
                  <a:srgbClr val="FF0000"/>
                </a:solidFill>
              </a:rPr>
              <a:t>ISO 1600 f6,3 1/500  - ISO 2000 f8 1/500</a:t>
            </a:r>
            <a:br>
              <a:rPr lang="nl-NL" dirty="0"/>
            </a:br>
            <a:endParaRPr lang="nl-NL" dirty="0"/>
          </a:p>
        </p:txBody>
      </p:sp>
      <p:pic>
        <p:nvPicPr>
          <p:cNvPr id="5" name="Content Placeholder 4" descr="240203 Saestum 1 - Hees 1-03234.jpg"/>
          <p:cNvPicPr>
            <a:picLocks noGrp="1" noChangeAspect="1"/>
          </p:cNvPicPr>
          <p:nvPr>
            <p:ph sz="half" idx="1"/>
          </p:nvPr>
        </p:nvPicPr>
        <p:blipFill>
          <a:blip r:embed="rId2" cstate="print"/>
          <a:stretch>
            <a:fillRect/>
          </a:stretch>
        </p:blipFill>
        <p:spPr>
          <a:xfrm>
            <a:off x="465138" y="2687180"/>
            <a:ext cx="4038600" cy="2691727"/>
          </a:xfrm>
        </p:spPr>
      </p:pic>
      <p:pic>
        <p:nvPicPr>
          <p:cNvPr id="6" name="Content Placeholder 5" descr="240203 Saestum 1 - Hees 1-03326.jpg"/>
          <p:cNvPicPr>
            <a:picLocks noGrp="1" noChangeAspect="1"/>
          </p:cNvPicPr>
          <p:nvPr>
            <p:ph sz="half" idx="2"/>
          </p:nvPr>
        </p:nvPicPr>
        <p:blipFill>
          <a:blip r:embed="rId3" cstate="print"/>
          <a:stretch>
            <a:fillRect/>
          </a:stretch>
        </p:blipFill>
        <p:spPr>
          <a:xfrm>
            <a:off x="4656138" y="2687180"/>
            <a:ext cx="4038600" cy="2691727"/>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 Wel    en         hmmmm</a:t>
            </a:r>
          </a:p>
        </p:txBody>
      </p:sp>
      <p:pic>
        <p:nvPicPr>
          <p:cNvPr id="5" name="Content Placeholder 4" descr="Tina Linssen Fotografie-00003.jpg"/>
          <p:cNvPicPr>
            <a:picLocks noGrp="1" noChangeAspect="1"/>
          </p:cNvPicPr>
          <p:nvPr>
            <p:ph sz="half" idx="1"/>
          </p:nvPr>
        </p:nvPicPr>
        <p:blipFill>
          <a:blip r:embed="rId2" cstate="print"/>
          <a:stretch>
            <a:fillRect/>
          </a:stretch>
        </p:blipFill>
        <p:spPr>
          <a:xfrm>
            <a:off x="465138" y="2687180"/>
            <a:ext cx="4038600" cy="2691727"/>
          </a:xfrm>
        </p:spPr>
      </p:pic>
      <p:pic>
        <p:nvPicPr>
          <p:cNvPr id="6" name="Content Placeholder 5" descr="Tina Linssen Fotografie-00004.jpg"/>
          <p:cNvPicPr>
            <a:picLocks noGrp="1" noChangeAspect="1"/>
          </p:cNvPicPr>
          <p:nvPr>
            <p:ph sz="half" idx="2"/>
          </p:nvPr>
        </p:nvPicPr>
        <p:blipFill>
          <a:blip r:embed="rId3" cstate="print"/>
          <a:stretch>
            <a:fillRect/>
          </a:stretch>
        </p:blipFill>
        <p:spPr>
          <a:xfrm>
            <a:off x="4656138" y="2687180"/>
            <a:ext cx="4038600" cy="2691727"/>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088" y="908720"/>
            <a:ext cx="3456384" cy="914400"/>
          </a:xfrm>
        </p:spPr>
        <p:txBody>
          <a:bodyPr/>
          <a:lstStyle/>
          <a:p>
            <a:r>
              <a:rPr lang="nl-NL" dirty="0"/>
              <a:t>Hockey heren</a:t>
            </a:r>
          </a:p>
        </p:txBody>
      </p:sp>
      <p:pic>
        <p:nvPicPr>
          <p:cNvPr id="5" name="Content Placeholder 4" descr="Tina Linssen Fotografie-00010.jpg"/>
          <p:cNvPicPr>
            <a:picLocks noGrp="1" noChangeAspect="1"/>
          </p:cNvPicPr>
          <p:nvPr>
            <p:ph sz="half" idx="1"/>
          </p:nvPr>
        </p:nvPicPr>
        <p:blipFill>
          <a:blip r:embed="rId2" cstate="print"/>
          <a:stretch>
            <a:fillRect/>
          </a:stretch>
        </p:blipFill>
        <p:spPr>
          <a:xfrm>
            <a:off x="323528" y="3717032"/>
            <a:ext cx="4248472" cy="2835743"/>
          </a:xfrm>
        </p:spPr>
      </p:pic>
      <p:pic>
        <p:nvPicPr>
          <p:cNvPr id="6" name="Content Placeholder 5" descr="Tina Linssen Fotografie-00044.jpg"/>
          <p:cNvPicPr>
            <a:picLocks noGrp="1" noChangeAspect="1"/>
          </p:cNvPicPr>
          <p:nvPr>
            <p:ph sz="half" idx="2"/>
          </p:nvPr>
        </p:nvPicPr>
        <p:blipFill>
          <a:blip r:embed="rId3" cstate="print"/>
          <a:stretch>
            <a:fillRect/>
          </a:stretch>
        </p:blipFill>
        <p:spPr>
          <a:xfrm>
            <a:off x="5004048" y="3861048"/>
            <a:ext cx="3888432" cy="2691727"/>
          </a:xfrm>
        </p:spPr>
      </p:pic>
      <p:pic>
        <p:nvPicPr>
          <p:cNvPr id="7" name="Picture 6" descr="Tina Linssen Fotografie-00066.jpg"/>
          <p:cNvPicPr>
            <a:picLocks noChangeAspect="1"/>
          </p:cNvPicPr>
          <p:nvPr/>
        </p:nvPicPr>
        <p:blipFill>
          <a:blip r:embed="rId4" cstate="print"/>
          <a:stretch>
            <a:fillRect/>
          </a:stretch>
        </p:blipFill>
        <p:spPr>
          <a:xfrm>
            <a:off x="395536" y="548680"/>
            <a:ext cx="4248472" cy="259164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3682752" cy="914400"/>
          </a:xfrm>
        </p:spPr>
        <p:txBody>
          <a:bodyPr/>
          <a:lstStyle/>
          <a:p>
            <a:r>
              <a:rPr lang="nl-NL" dirty="0"/>
              <a:t>Hockey dames </a:t>
            </a:r>
            <a:br>
              <a:rPr lang="nl-NL" dirty="0"/>
            </a:br>
            <a:endParaRPr lang="nl-NL" dirty="0"/>
          </a:p>
        </p:txBody>
      </p:sp>
      <p:pic>
        <p:nvPicPr>
          <p:cNvPr id="5" name="Content Placeholder 4" descr="Tina Linssen Fotografie-01922.jpg"/>
          <p:cNvPicPr>
            <a:picLocks noGrp="1" noChangeAspect="1"/>
          </p:cNvPicPr>
          <p:nvPr>
            <p:ph sz="half" idx="1"/>
          </p:nvPr>
        </p:nvPicPr>
        <p:blipFill>
          <a:blip r:embed="rId2" cstate="print"/>
          <a:stretch>
            <a:fillRect/>
          </a:stretch>
        </p:blipFill>
        <p:spPr>
          <a:xfrm>
            <a:off x="395536" y="1556792"/>
            <a:ext cx="3384376" cy="2088232"/>
          </a:xfrm>
        </p:spPr>
      </p:pic>
      <p:pic>
        <p:nvPicPr>
          <p:cNvPr id="6" name="Content Placeholder 5" descr="Tina Linssen Fotografie-01953.jpg"/>
          <p:cNvPicPr>
            <a:picLocks noGrp="1" noChangeAspect="1"/>
          </p:cNvPicPr>
          <p:nvPr>
            <p:ph sz="half" idx="2"/>
          </p:nvPr>
        </p:nvPicPr>
        <p:blipFill>
          <a:blip r:embed="rId3" cstate="print"/>
          <a:stretch>
            <a:fillRect/>
          </a:stretch>
        </p:blipFill>
        <p:spPr>
          <a:xfrm>
            <a:off x="467544" y="4365104"/>
            <a:ext cx="3768152" cy="2088232"/>
          </a:xfrm>
        </p:spPr>
      </p:pic>
      <p:pic>
        <p:nvPicPr>
          <p:cNvPr id="7" name="Picture 6" descr="Tina Linssen Fotografie-01950.jpg"/>
          <p:cNvPicPr>
            <a:picLocks noChangeAspect="1"/>
          </p:cNvPicPr>
          <p:nvPr/>
        </p:nvPicPr>
        <p:blipFill>
          <a:blip r:embed="rId4" cstate="print"/>
          <a:stretch>
            <a:fillRect/>
          </a:stretch>
        </p:blipFill>
        <p:spPr>
          <a:xfrm>
            <a:off x="4499992" y="476672"/>
            <a:ext cx="4176464" cy="2592288"/>
          </a:xfrm>
          <a:prstGeom prst="rect">
            <a:avLst/>
          </a:prstGeom>
        </p:spPr>
      </p:pic>
      <p:pic>
        <p:nvPicPr>
          <p:cNvPr id="8" name="Picture 7" descr="Tina Linssen Fotografie-01955.jpg"/>
          <p:cNvPicPr>
            <a:picLocks noChangeAspect="1"/>
          </p:cNvPicPr>
          <p:nvPr/>
        </p:nvPicPr>
        <p:blipFill>
          <a:blip r:embed="rId5" cstate="print"/>
          <a:stretch>
            <a:fillRect/>
          </a:stretch>
        </p:blipFill>
        <p:spPr>
          <a:xfrm>
            <a:off x="4716016" y="3789040"/>
            <a:ext cx="3744416" cy="244827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dirty="0"/>
          </a:p>
        </p:txBody>
      </p:sp>
      <p:pic>
        <p:nvPicPr>
          <p:cNvPr id="5" name="Content Placeholder 4" descr="Tina Linssen Fotografie-09760.jpg"/>
          <p:cNvPicPr>
            <a:picLocks noGrp="1" noChangeAspect="1"/>
          </p:cNvPicPr>
          <p:nvPr>
            <p:ph sz="half" idx="1"/>
          </p:nvPr>
        </p:nvPicPr>
        <p:blipFill>
          <a:blip r:embed="rId2" cstate="print"/>
          <a:stretch>
            <a:fillRect/>
          </a:stretch>
        </p:blipFill>
        <p:spPr>
          <a:xfrm>
            <a:off x="465138" y="2687180"/>
            <a:ext cx="4038600" cy="2691727"/>
          </a:xfrm>
        </p:spPr>
      </p:pic>
      <p:pic>
        <p:nvPicPr>
          <p:cNvPr id="6" name="Content Placeholder 5" descr="Tina Linssen Fotografie-09761.jpg"/>
          <p:cNvPicPr>
            <a:picLocks noGrp="1" noChangeAspect="1"/>
          </p:cNvPicPr>
          <p:nvPr>
            <p:ph sz="half" idx="2"/>
          </p:nvPr>
        </p:nvPicPr>
        <p:blipFill>
          <a:blip r:embed="rId3" cstate="print"/>
          <a:stretch>
            <a:fillRect/>
          </a:stretch>
        </p:blipFill>
        <p:spPr>
          <a:xfrm>
            <a:off x="4656138" y="2687180"/>
            <a:ext cx="4038600" cy="2691727"/>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4344" y="260648"/>
            <a:ext cx="4038600" cy="6035817"/>
          </a:xfrm>
        </p:spPr>
        <p:txBody>
          <a:bodyPr>
            <a:noAutofit/>
          </a:bodyPr>
          <a:lstStyle/>
          <a:p>
            <a:r>
              <a:rPr lang="nl-NL" sz="1400" dirty="0"/>
              <a:t>Er worden zowel zoom- als primelenzen gebruikt; zoomlenzen (meestal 70-200mm, 100-400mm of 200-400mm) maken een groter kadreringsbereik mogelijk; primes (200mm, 300mm, 400mm tot 600mm) zijn sneller en optisch superieur, maar zijn beperkter in framing.</a:t>
            </a:r>
          </a:p>
          <a:p>
            <a:r>
              <a:rPr lang="nl-NL" sz="1400" dirty="0"/>
              <a:t>Diafragma's van f/2.8 worden het vaakst gebruikt, hoewel f/4 ook voorkomt. Opvallend is de kenmerkende witte behuizing van de Canon-supertelelenzen, die bij veel sportevenementen worden gebruikt. Hiervan wordt de 400mm f/2.8 vooral aanbevolen voor veldsporten zoals voetbal.</a:t>
            </a:r>
          </a:p>
          <a:p>
            <a:r>
              <a:rPr lang="nl-NL" sz="1400" dirty="0"/>
              <a:t>Het brandpunt varieert met sport en voorkeur. Bijvoorbeeld </a:t>
            </a:r>
            <a:r>
              <a:rPr lang="nl-NL" sz="1400" dirty="0">
                <a:hlinkClick r:id="rId2" tooltip="Golf (sport)"/>
              </a:rPr>
              <a:t>golffotografen</a:t>
            </a:r>
            <a:r>
              <a:rPr lang="nl-NL" sz="1400" dirty="0"/>
              <a:t> geven de voorkeur aan een 500mm f/4 in plaats van een 400mm f/2.8, omdat een lichter objectief prettiger is om te dragen bij langdurig fotograferen.</a:t>
            </a:r>
          </a:p>
          <a:p>
            <a:r>
              <a:rPr lang="nl-NL" sz="1400" dirty="0"/>
              <a:t>Binnensportfotografie, zijn de uitdagingen vaak de hogere </a:t>
            </a:r>
            <a:r>
              <a:rPr lang="nl-NL" sz="1400" dirty="0">
                <a:hlinkClick r:id="rId3" tooltip="Filmgevoeligheid"/>
              </a:rPr>
              <a:t>ISO-waarden</a:t>
            </a:r>
            <a:r>
              <a:rPr lang="nl-NL" sz="1400" dirty="0"/>
              <a:t>, de kleuren die de kunstlampen uitstralen en de vaak rommelige achtergronden. Een goedkopere oplossing is om de 50mm-primelens te gebruiken, ook wel een "nifty-fiftylens" genoemd.</a:t>
            </a:r>
          </a:p>
          <a:p>
            <a:endParaRPr lang="nl-NL" sz="1100" dirty="0"/>
          </a:p>
        </p:txBody>
      </p:sp>
      <p:sp>
        <p:nvSpPr>
          <p:cNvPr id="4" name="Content Placeholder 3"/>
          <p:cNvSpPr>
            <a:spLocks noGrp="1"/>
          </p:cNvSpPr>
          <p:nvPr>
            <p:ph sz="half" idx="2"/>
          </p:nvPr>
        </p:nvSpPr>
        <p:spPr>
          <a:xfrm>
            <a:off x="4655344" y="260648"/>
            <a:ext cx="4038600" cy="6035817"/>
          </a:xfrm>
        </p:spPr>
        <p:txBody>
          <a:bodyPr>
            <a:normAutofit fontScale="40000" lnSpcReduction="20000"/>
          </a:bodyPr>
          <a:lstStyle/>
          <a:p>
            <a:r>
              <a:rPr lang="nl-NL" sz="3000" dirty="0"/>
              <a:t>Techniek</a:t>
            </a:r>
          </a:p>
          <a:p>
            <a:r>
              <a:rPr lang="nl-NL" sz="3000" dirty="0"/>
              <a:t>Locatie en standpunt zijn van belang. Bij grote evenementen fotograferen professionele fotografen vaak vanaf VIP-plekken met de beste uitzichten, meestal zo dicht mogelijk bij de actie. Bij de meeste sporten moet de fotograaf zijn foto's snel kadreren en de camera-instellingen spontaan aanpassen om onscherpte of onjuiste belichting te voorkomen. Sommige sportfotografie wordt ook op afstand gedaan om het spel een uniek effect te geven.</a:t>
            </a:r>
          </a:p>
          <a:p>
            <a:r>
              <a:rPr lang="nl-NL" sz="3000" dirty="0"/>
              <a:t>Sportfotografen moeten het spel kennen en kunnen voorspellen wat er in een sportwedstrijd zal gebeuren om de gebeurtenissen goed vast te leggen. De actie gaat snel, dus een goed voorbereiding is van belang.</a:t>
            </a:r>
          </a:p>
          <a:p>
            <a:r>
              <a:rPr lang="nl-NL" sz="3000" dirty="0"/>
              <a:t>De sluitertijd is belangrijk voor het vastleggen van beweging, dus sportfotografie wordt vaak gedaan in de modus sluitertijdvoorkeur of handmatig. Een veelvoorkomend doel is een moment vast te leggen met minimale onscherpte, in welk geval een minimale sluitertijd gewenst is. Maar in andere gevallen wordt een langere sluitertijd gebruikt, zodat onscherpte zichtbaar wordt om de beweging vast te leggen, niet alleen het moment. </a:t>
            </a:r>
          </a:p>
          <a:p>
            <a:r>
              <a:rPr lang="nl-NL" sz="3000" dirty="0"/>
              <a:t>Een bepaalde techniek is </a:t>
            </a:r>
            <a:r>
              <a:rPr lang="nl-NL" sz="3000" dirty="0">
                <a:hlinkClick r:id="rId4" tooltip="Pannen (fotografie)"/>
              </a:rPr>
              <a:t>pannen</a:t>
            </a:r>
            <a:r>
              <a:rPr lang="nl-NL" sz="3000" dirty="0"/>
              <a:t>, waarbij de camera een langere sluitertijd gebruikt (ca. 1/125-1/60 s) en meebeweegt met het onderwerp, wat een relatief scherp hoofdonderwerp oplevert tegen een wazige achtergrond in de bewegingsrichting en daardoor het gevoel van snelheid geeft. De ISO-waarde is vaak hoog (om kortere sluitertijden mogelijk te maken) en kan op automatisch blijven staan.</a:t>
            </a:r>
          </a:p>
          <a:p>
            <a:r>
              <a:rPr lang="nl-NL" sz="3000" dirty="0"/>
              <a:t>Sportfoto's worden vaak gemaakt in burst-modus om het beste moment vast te leggen, soms in combinatie met </a:t>
            </a:r>
            <a:r>
              <a:rPr lang="nl-NL" sz="3000" dirty="0">
                <a:hlinkClick r:id="rId5" tooltip="JPEG"/>
              </a:rPr>
              <a:t>JPEG</a:t>
            </a:r>
            <a:r>
              <a:rPr lang="nl-NL" sz="3000" dirty="0"/>
              <a:t> in plaats van </a:t>
            </a:r>
            <a:r>
              <a:rPr lang="nl-NL" sz="3000" dirty="0">
                <a:hlinkClick r:id="rId6" tooltip="RAW (bestandsformaat)"/>
              </a:rPr>
              <a:t>RAW</a:t>
            </a:r>
            <a:r>
              <a:rPr lang="nl-NL" sz="3000" dirty="0"/>
              <a:t>-opnamen (JPEG-bestanden zijn kleiner, waardoor langere bursts mogelijk zijn).</a:t>
            </a:r>
          </a:p>
          <a:p>
            <a:endParaRPr lang="nl-NL"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240113 Bekerwedstrijd Saestum vr 1 tegen Vr 2-02027.jpg"/>
          <p:cNvPicPr>
            <a:picLocks noGrp="1" noChangeAspect="1"/>
          </p:cNvPicPr>
          <p:nvPr>
            <p:ph sz="half" idx="2"/>
          </p:nvPr>
        </p:nvPicPr>
        <p:blipFill>
          <a:blip r:embed="rId2" cstate="print"/>
          <a:stretch>
            <a:fillRect/>
          </a:stretch>
        </p:blipFill>
        <p:spPr>
          <a:xfrm>
            <a:off x="4932040" y="2420888"/>
            <a:ext cx="4038600" cy="2691727"/>
          </a:xfrm>
        </p:spPr>
      </p:pic>
      <p:pic>
        <p:nvPicPr>
          <p:cNvPr id="7" name="Picture 6" descr="240113 Bekerwedstrijd Saestum vr 1 tegen Vr 2-02024.jpg"/>
          <p:cNvPicPr>
            <a:picLocks noChangeAspect="1"/>
          </p:cNvPicPr>
          <p:nvPr/>
        </p:nvPicPr>
        <p:blipFill>
          <a:blip r:embed="rId3" cstate="print"/>
          <a:stretch>
            <a:fillRect/>
          </a:stretch>
        </p:blipFill>
        <p:spPr>
          <a:xfrm>
            <a:off x="323528" y="188641"/>
            <a:ext cx="5400600" cy="3599500"/>
          </a:xfrm>
          <a:prstGeom prst="rect">
            <a:avLst/>
          </a:prstGeom>
        </p:spPr>
      </p:pic>
      <p:pic>
        <p:nvPicPr>
          <p:cNvPr id="9" name="Content Placeholder 8" descr="240120 Beker Ter Leede vr 1 - Saestum vr 2-02520.jpg"/>
          <p:cNvPicPr>
            <a:picLocks noGrp="1" noChangeAspect="1"/>
          </p:cNvPicPr>
          <p:nvPr>
            <p:ph sz="half" idx="1"/>
          </p:nvPr>
        </p:nvPicPr>
        <p:blipFill>
          <a:blip r:embed="rId4" cstate="print"/>
          <a:stretch>
            <a:fillRect/>
          </a:stretch>
        </p:blipFill>
        <p:spPr>
          <a:xfrm>
            <a:off x="1187624" y="3501008"/>
            <a:ext cx="4752528" cy="3096344"/>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pic>
        <p:nvPicPr>
          <p:cNvPr id="5" name="Content Placeholder 4" descr="240203 Saestum vr 2 - Reigerboys vr 1 -03381.jpg"/>
          <p:cNvPicPr>
            <a:picLocks noGrp="1" noChangeAspect="1"/>
          </p:cNvPicPr>
          <p:nvPr>
            <p:ph sz="half" idx="1"/>
          </p:nvPr>
        </p:nvPicPr>
        <p:blipFill>
          <a:blip r:embed="rId2" cstate="print"/>
          <a:stretch>
            <a:fillRect/>
          </a:stretch>
        </p:blipFill>
        <p:spPr>
          <a:xfrm>
            <a:off x="251520" y="404665"/>
            <a:ext cx="4182616" cy="3384376"/>
          </a:xfrm>
        </p:spPr>
      </p:pic>
      <p:pic>
        <p:nvPicPr>
          <p:cNvPr id="6" name="Content Placeholder 5" descr="240203 Saestum vr 2 - Reigerboys vr 1 -03350.jpg"/>
          <p:cNvPicPr>
            <a:picLocks noGrp="1" noChangeAspect="1"/>
          </p:cNvPicPr>
          <p:nvPr>
            <p:ph sz="half" idx="2"/>
          </p:nvPr>
        </p:nvPicPr>
        <p:blipFill>
          <a:blip r:embed="rId3" cstate="print"/>
          <a:stretch>
            <a:fillRect/>
          </a:stretch>
        </p:blipFill>
        <p:spPr>
          <a:xfrm>
            <a:off x="4656138" y="2687180"/>
            <a:ext cx="4308350" cy="3550132"/>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4042792" cy="2412880"/>
          </a:xfrm>
        </p:spPr>
        <p:txBody>
          <a:bodyPr/>
          <a:lstStyle/>
          <a:p>
            <a:r>
              <a:rPr lang="nl-NL" dirty="0"/>
              <a:t>Voor elk wat wils als het om snelheid gaat</a:t>
            </a:r>
          </a:p>
        </p:txBody>
      </p:sp>
      <p:pic>
        <p:nvPicPr>
          <p:cNvPr id="5" name="Content Placeholder 4" descr="DSC03882.JPG"/>
          <p:cNvPicPr>
            <a:picLocks noGrp="1" noChangeAspect="1"/>
          </p:cNvPicPr>
          <p:nvPr>
            <p:ph sz="half" idx="1"/>
          </p:nvPr>
        </p:nvPicPr>
        <p:blipFill>
          <a:blip r:embed="rId2" cstate="print"/>
          <a:stretch>
            <a:fillRect/>
          </a:stretch>
        </p:blipFill>
        <p:spPr>
          <a:xfrm>
            <a:off x="395536" y="3501008"/>
            <a:ext cx="4038600" cy="2699064"/>
          </a:xfrm>
        </p:spPr>
      </p:pic>
      <p:pic>
        <p:nvPicPr>
          <p:cNvPr id="6" name="Content Placeholder 5" descr="DSC03711.JPG"/>
          <p:cNvPicPr>
            <a:picLocks noGrp="1" noChangeAspect="1"/>
          </p:cNvPicPr>
          <p:nvPr>
            <p:ph sz="half" idx="2"/>
          </p:nvPr>
        </p:nvPicPr>
        <p:blipFill>
          <a:blip r:embed="rId3" cstate="print"/>
          <a:stretch>
            <a:fillRect/>
          </a:stretch>
        </p:blipFill>
        <p:spPr>
          <a:xfrm>
            <a:off x="4788024" y="3933056"/>
            <a:ext cx="4038600" cy="2699064"/>
          </a:xfrm>
        </p:spPr>
      </p:pic>
      <p:pic>
        <p:nvPicPr>
          <p:cNvPr id="7" name="Picture 6" descr="Tina Linssen Fotografie-08968.jpg"/>
          <p:cNvPicPr>
            <a:picLocks noChangeAspect="1"/>
          </p:cNvPicPr>
          <p:nvPr/>
        </p:nvPicPr>
        <p:blipFill>
          <a:blip r:embed="rId4" cstate="print"/>
          <a:stretch>
            <a:fillRect/>
          </a:stretch>
        </p:blipFill>
        <p:spPr>
          <a:xfrm>
            <a:off x="4932040" y="260648"/>
            <a:ext cx="3590743" cy="273630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 Naomi in actie bij Feyenoord</a:t>
            </a:r>
          </a:p>
        </p:txBody>
      </p:sp>
      <p:pic>
        <p:nvPicPr>
          <p:cNvPr id="5" name="Content Placeholder 4" descr="PhotoGrid_1662065764664.jpg"/>
          <p:cNvPicPr>
            <a:picLocks noGrp="1" noChangeAspect="1"/>
          </p:cNvPicPr>
          <p:nvPr>
            <p:ph sz="half" idx="1"/>
          </p:nvPr>
        </p:nvPicPr>
        <p:blipFill>
          <a:blip r:embed="rId3" cstate="print"/>
          <a:stretch>
            <a:fillRect/>
          </a:stretch>
        </p:blipFill>
        <p:spPr>
          <a:xfrm>
            <a:off x="179512" y="1772816"/>
            <a:ext cx="4538910" cy="4927600"/>
          </a:xfrm>
        </p:spPr>
      </p:pic>
      <p:pic>
        <p:nvPicPr>
          <p:cNvPr id="8" name="PhotoGrid_Video_1696489380363.mp4">
            <a:hlinkClick r:id="" action="ppaction://media"/>
          </p:cNvPr>
          <p:cNvPicPr>
            <a:picLocks noGrp="1" noRot="1" noChangeAspect="1"/>
          </p:cNvPicPr>
          <p:nvPr>
            <p:ph sz="half" idx="2"/>
            <a:videoFile r:link="rId1"/>
          </p:nvPr>
        </p:nvPicPr>
        <p:blipFill>
          <a:blip r:embed="rId4" cstate="print"/>
          <a:stretch>
            <a:fillRect/>
          </a:stretch>
        </p:blipFill>
        <p:spPr>
          <a:xfrm>
            <a:off x="5151438" y="2889250"/>
            <a:ext cx="3048000" cy="2286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Opdracht: </a:t>
            </a:r>
            <a:r>
              <a:rPr lang="nl-NL" sz="1800" dirty="0"/>
              <a:t>(als je het leuk vindt)</a:t>
            </a:r>
          </a:p>
        </p:txBody>
      </p:sp>
      <p:sp>
        <p:nvSpPr>
          <p:cNvPr id="3" name="Content Placeholder 2"/>
          <p:cNvSpPr>
            <a:spLocks noGrp="1"/>
          </p:cNvSpPr>
          <p:nvPr>
            <p:ph sz="half" idx="1"/>
          </p:nvPr>
        </p:nvSpPr>
        <p:spPr/>
        <p:txBody>
          <a:bodyPr/>
          <a:lstStyle/>
          <a:p>
            <a:r>
              <a:rPr lang="nl-NL" dirty="0"/>
              <a:t>Speel met de</a:t>
            </a:r>
          </a:p>
          <a:p>
            <a:endParaRPr lang="nl-NL" dirty="0"/>
          </a:p>
          <a:p>
            <a:r>
              <a:rPr lang="nl-NL" dirty="0"/>
              <a:t>Diaframa</a:t>
            </a:r>
          </a:p>
          <a:p>
            <a:r>
              <a:rPr lang="nl-NL" dirty="0"/>
              <a:t>Sluitertijd</a:t>
            </a:r>
          </a:p>
          <a:p>
            <a:r>
              <a:rPr lang="nl-NL" dirty="0"/>
              <a:t>Iso</a:t>
            </a:r>
          </a:p>
          <a:p>
            <a:r>
              <a:rPr lang="nl-NL" dirty="0"/>
              <a:t>Spotmeeting</a:t>
            </a:r>
          </a:p>
        </p:txBody>
      </p:sp>
      <p:sp>
        <p:nvSpPr>
          <p:cNvPr id="4" name="Content Placeholder 3"/>
          <p:cNvSpPr>
            <a:spLocks noGrp="1"/>
          </p:cNvSpPr>
          <p:nvPr>
            <p:ph sz="half" idx="2"/>
          </p:nvPr>
        </p:nvSpPr>
        <p:spPr/>
        <p:txBody>
          <a:bodyPr/>
          <a:lstStyle/>
          <a:p>
            <a:r>
              <a:rPr lang="nl-NL" dirty="0"/>
              <a:t>Kies 3 foto’s</a:t>
            </a:r>
          </a:p>
          <a:p>
            <a:endParaRPr lang="nl-NL" dirty="0"/>
          </a:p>
          <a:p>
            <a:r>
              <a:rPr lang="nl-NL" dirty="0"/>
              <a:t>1) die je trots op bent</a:t>
            </a:r>
          </a:p>
          <a:p>
            <a:endParaRPr lang="nl-NL" dirty="0"/>
          </a:p>
          <a:p>
            <a:r>
              <a:rPr lang="nl-NL" dirty="0"/>
              <a:t>2)  waar de techniek is toe gepast</a:t>
            </a:r>
          </a:p>
          <a:p>
            <a:endParaRPr lang="nl-NL" dirty="0"/>
          </a:p>
          <a:p>
            <a:r>
              <a:rPr lang="nl-NL" dirty="0"/>
              <a:t>3) vragen/tips over wilt hebben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548680"/>
            <a:ext cx="8003232" cy="877784"/>
          </a:xfrm>
        </p:spPr>
        <p:txBody>
          <a:bodyPr/>
          <a:lstStyle/>
          <a:p>
            <a:r>
              <a:rPr lang="nl-NL" dirty="0"/>
              <a:t>  Vragen???</a:t>
            </a:r>
          </a:p>
        </p:txBody>
      </p:sp>
      <p:sp>
        <p:nvSpPr>
          <p:cNvPr id="3" name="Content Placeholder 2"/>
          <p:cNvSpPr>
            <a:spLocks noGrp="1"/>
          </p:cNvSpPr>
          <p:nvPr>
            <p:ph sz="half" idx="1"/>
          </p:nvPr>
        </p:nvSpPr>
        <p:spPr/>
        <p:txBody>
          <a:bodyPr>
            <a:normAutofit/>
          </a:bodyPr>
          <a:lstStyle/>
          <a:p>
            <a:pPr>
              <a:buNone/>
            </a:pPr>
            <a:r>
              <a:rPr lang="nl-NL" sz="2400" dirty="0"/>
              <a:t>Mijn passie is gewoon snelheid en ik daag mijzelf telkens uit om net wat anders te fotograferen en met alle objectieven.</a:t>
            </a:r>
          </a:p>
          <a:p>
            <a:pPr>
              <a:buNone/>
            </a:pPr>
            <a:r>
              <a:rPr lang="nl-NL" sz="2400" dirty="0"/>
              <a:t>Soms lig ik gewoon op mijn buik langs de kant om meer kikkerperspektief te krijgen. Geweldige </a:t>
            </a:r>
            <a:r>
              <a:rPr lang="nl-NL" sz="2400"/>
              <a:t>beelden zeg </a:t>
            </a:r>
            <a:r>
              <a:rPr lang="nl-NL" sz="2400" dirty="0"/>
              <a:t>ik het zelf.</a:t>
            </a:r>
          </a:p>
        </p:txBody>
      </p:sp>
      <p:pic>
        <p:nvPicPr>
          <p:cNvPr id="10" name="Picture 9" descr="20230902 Beker Putten - Saestum vr 2-01871.jpg"/>
          <p:cNvPicPr>
            <a:picLocks noChangeAspect="1"/>
          </p:cNvPicPr>
          <p:nvPr/>
        </p:nvPicPr>
        <p:blipFill>
          <a:blip r:embed="rId2" cstate="print"/>
          <a:stretch>
            <a:fillRect/>
          </a:stretch>
        </p:blipFill>
        <p:spPr>
          <a:xfrm>
            <a:off x="4572000" y="620688"/>
            <a:ext cx="4032448" cy="2615298"/>
          </a:xfrm>
          <a:prstGeom prst="rect">
            <a:avLst/>
          </a:prstGeom>
        </p:spPr>
      </p:pic>
      <p:pic>
        <p:nvPicPr>
          <p:cNvPr id="14" name="Content Placeholder 13" descr="20230902 Beker Putten - Saestum vr 2-01875.jpg"/>
          <p:cNvPicPr>
            <a:picLocks noGrp="1" noChangeAspect="1"/>
          </p:cNvPicPr>
          <p:nvPr>
            <p:ph sz="half" idx="2"/>
          </p:nvPr>
        </p:nvPicPr>
        <p:blipFill>
          <a:blip r:embed="rId3" cstate="print"/>
          <a:stretch>
            <a:fillRect/>
          </a:stretch>
        </p:blipFill>
        <p:spPr>
          <a:xfrm>
            <a:off x="4644008" y="3645024"/>
            <a:ext cx="4038600" cy="2952328"/>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Het eigen maken van je stijl</a:t>
            </a:r>
          </a:p>
        </p:txBody>
      </p:sp>
      <p:sp>
        <p:nvSpPr>
          <p:cNvPr id="3" name="Content Placeholder 2"/>
          <p:cNvSpPr>
            <a:spLocks noGrp="1"/>
          </p:cNvSpPr>
          <p:nvPr>
            <p:ph sz="half" idx="1"/>
          </p:nvPr>
        </p:nvSpPr>
        <p:spPr/>
        <p:txBody>
          <a:bodyPr/>
          <a:lstStyle/>
          <a:p>
            <a:r>
              <a:rPr lang="nl-NL" dirty="0"/>
              <a:t>Ik zit altijd op 3 verschillende plekken</a:t>
            </a:r>
          </a:p>
          <a:p>
            <a:endParaRPr lang="nl-NL" dirty="0"/>
          </a:p>
          <a:p>
            <a:pPr>
              <a:buNone/>
            </a:pPr>
            <a:r>
              <a:rPr lang="nl-NL" dirty="0"/>
              <a:t>1) Tussen de </a:t>
            </a:r>
            <a:r>
              <a:rPr lang="nl-NL" dirty="0" err="1"/>
              <a:t>dugouts</a:t>
            </a:r>
            <a:endParaRPr lang="nl-NL" dirty="0"/>
          </a:p>
          <a:p>
            <a:pPr>
              <a:buNone/>
            </a:pPr>
            <a:r>
              <a:rPr lang="nl-NL" dirty="0"/>
              <a:t>2 ) Aan de kopse kant van een voetbalveld</a:t>
            </a:r>
          </a:p>
          <a:p>
            <a:pPr>
              <a:buNone/>
            </a:pPr>
            <a:r>
              <a:rPr lang="nl-NL" dirty="0"/>
              <a:t>3) Of dicht bij de doel aan tegenovergestelde van de grensrechters.</a:t>
            </a:r>
          </a:p>
        </p:txBody>
      </p:sp>
      <p:sp>
        <p:nvSpPr>
          <p:cNvPr id="4" name="Content Placeholder 3"/>
          <p:cNvSpPr>
            <a:spLocks noGrp="1"/>
          </p:cNvSpPr>
          <p:nvPr>
            <p:ph sz="half" idx="2"/>
          </p:nvPr>
        </p:nvSpPr>
        <p:spPr/>
        <p:txBody>
          <a:bodyPr/>
          <a:lstStyle/>
          <a:p>
            <a:r>
              <a:rPr lang="nl-NL" dirty="0"/>
              <a:t>Wat wil ik laten zien?</a:t>
            </a:r>
          </a:p>
          <a:p>
            <a:pPr>
              <a:buNone/>
            </a:pPr>
            <a:endParaRPr lang="nl-NL" dirty="0"/>
          </a:p>
          <a:p>
            <a:pPr>
              <a:buNone/>
            </a:pPr>
            <a:r>
              <a:rPr lang="nl-NL" dirty="0"/>
              <a:t>1) Mooi sport acties</a:t>
            </a:r>
          </a:p>
          <a:p>
            <a:endParaRPr lang="nl-NL" dirty="0"/>
          </a:p>
          <a:p>
            <a:pPr>
              <a:buNone/>
            </a:pPr>
            <a:r>
              <a:rPr lang="nl-NL" dirty="0"/>
              <a:t>2) Emoties</a:t>
            </a:r>
          </a:p>
          <a:p>
            <a:endParaRPr lang="nl-NL" dirty="0"/>
          </a:p>
          <a:p>
            <a:pPr>
              <a:buNone/>
            </a:pPr>
            <a:r>
              <a:rPr lang="nl-NL" dirty="0"/>
              <a:t>3) Rust in het beeld</a:t>
            </a:r>
          </a:p>
          <a:p>
            <a:endParaRPr lang="nl-NL"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Tina – Ruud Woest AD</a:t>
            </a:r>
          </a:p>
        </p:txBody>
      </p:sp>
      <p:sp>
        <p:nvSpPr>
          <p:cNvPr id="3" name="Content Placeholder 2"/>
          <p:cNvSpPr>
            <a:spLocks noGrp="1"/>
          </p:cNvSpPr>
          <p:nvPr>
            <p:ph sz="half" idx="1"/>
          </p:nvPr>
        </p:nvSpPr>
        <p:spPr/>
        <p:txBody>
          <a:bodyPr>
            <a:normAutofit fontScale="92500" lnSpcReduction="20000"/>
          </a:bodyPr>
          <a:lstStyle/>
          <a:p>
            <a:r>
              <a:rPr lang="nl-NL" dirty="0"/>
              <a:t>Mooi anekdotes als ik op het veld zit.</a:t>
            </a:r>
          </a:p>
          <a:p>
            <a:endParaRPr lang="nl-NL" dirty="0"/>
          </a:p>
          <a:p>
            <a:r>
              <a:rPr lang="nl-NL" dirty="0"/>
              <a:t>Vaak bij belangrijke wedstrijden zie ik ook de AD sportfotograaf Ruud Woest in actie. </a:t>
            </a:r>
          </a:p>
          <a:p>
            <a:r>
              <a:rPr lang="nl-NL" dirty="0"/>
              <a:t>Zelfde acties en meerdere foto’s waarvan je 1 of niks gebruikt. </a:t>
            </a:r>
          </a:p>
          <a:p>
            <a:r>
              <a:rPr lang="nl-NL" dirty="0"/>
              <a:t>Zijn acties staan op tik beelden/acties per sec..</a:t>
            </a:r>
          </a:p>
          <a:p>
            <a:endParaRPr lang="nl-NL" dirty="0"/>
          </a:p>
        </p:txBody>
      </p:sp>
      <p:sp>
        <p:nvSpPr>
          <p:cNvPr id="4" name="Content Placeholder 3"/>
          <p:cNvSpPr>
            <a:spLocks noGrp="1"/>
          </p:cNvSpPr>
          <p:nvPr>
            <p:ph sz="half" idx="2"/>
          </p:nvPr>
        </p:nvSpPr>
        <p:spPr/>
        <p:txBody>
          <a:bodyPr>
            <a:normAutofit fontScale="92500" lnSpcReduction="20000"/>
          </a:bodyPr>
          <a:lstStyle/>
          <a:p>
            <a:pPr algn="ctr">
              <a:buNone/>
            </a:pPr>
            <a:endParaRPr lang="nl-NL" dirty="0"/>
          </a:p>
          <a:p>
            <a:pPr algn="ctr">
              <a:buNone/>
            </a:pPr>
            <a:endParaRPr lang="nl-NL" dirty="0"/>
          </a:p>
          <a:p>
            <a:pPr algn="ctr">
              <a:buNone/>
            </a:pPr>
            <a:endParaRPr lang="nl-NL" dirty="0"/>
          </a:p>
          <a:p>
            <a:pPr algn="ctr">
              <a:buNone/>
            </a:pPr>
            <a:endParaRPr lang="nl-NL" dirty="0"/>
          </a:p>
          <a:p>
            <a:pPr algn="ctr">
              <a:buNone/>
            </a:pPr>
            <a:r>
              <a:rPr lang="nl-NL" dirty="0"/>
              <a:t>Lucky shoot met mijn eenmalig foto.. </a:t>
            </a:r>
          </a:p>
          <a:p>
            <a:pPr>
              <a:buFont typeface="Arial" charset="0"/>
              <a:buChar char="•"/>
            </a:pPr>
            <a:r>
              <a:rPr lang="nl-NL" dirty="0"/>
              <a:t>Ik schiet altijd in manuel op snelle sluitertijden een 1x.  </a:t>
            </a:r>
          </a:p>
          <a:p>
            <a:pPr>
              <a:buFont typeface="Arial" charset="0"/>
              <a:buChar char="•"/>
            </a:pPr>
            <a:r>
              <a:rPr lang="nl-NL" dirty="0"/>
              <a:t>Rustig blijven zitten</a:t>
            </a:r>
          </a:p>
        </p:txBody>
      </p:sp>
      <p:pic>
        <p:nvPicPr>
          <p:cNvPr id="5" name="Picture 4" descr="240113 Bekerwedstrijd Saestum vr 1 tegen Vr 2-01773.jpg"/>
          <p:cNvPicPr>
            <a:picLocks noChangeAspect="1"/>
          </p:cNvPicPr>
          <p:nvPr/>
        </p:nvPicPr>
        <p:blipFill>
          <a:blip r:embed="rId2" cstate="print"/>
          <a:stretch>
            <a:fillRect/>
          </a:stretch>
        </p:blipFill>
        <p:spPr>
          <a:xfrm>
            <a:off x="5868144" y="1124744"/>
            <a:ext cx="2651559" cy="187220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Do’s and don’ts? </a:t>
            </a:r>
            <a:r>
              <a:rPr lang="nl-NL" sz="2400" dirty="0"/>
              <a:t>(mijn mening) </a:t>
            </a:r>
          </a:p>
        </p:txBody>
      </p:sp>
      <p:sp>
        <p:nvSpPr>
          <p:cNvPr id="3" name="Content Placeholder 2"/>
          <p:cNvSpPr>
            <a:spLocks noGrp="1"/>
          </p:cNvSpPr>
          <p:nvPr>
            <p:ph sz="half" idx="1"/>
          </p:nvPr>
        </p:nvSpPr>
        <p:spPr/>
        <p:txBody>
          <a:bodyPr/>
          <a:lstStyle/>
          <a:p>
            <a:r>
              <a:rPr lang="nl-NL" dirty="0"/>
              <a:t>Mooie sport acties</a:t>
            </a:r>
          </a:p>
          <a:p>
            <a:endParaRPr lang="nl-NL" dirty="0"/>
          </a:p>
          <a:p>
            <a:r>
              <a:rPr lang="nl-NL" dirty="0"/>
              <a:t>Emoties als blijschap</a:t>
            </a:r>
          </a:p>
          <a:p>
            <a:r>
              <a:rPr lang="nl-NL" dirty="0"/>
              <a:t>Leuke spontane acties</a:t>
            </a:r>
          </a:p>
          <a:p>
            <a:r>
              <a:rPr lang="nl-NL" dirty="0"/>
              <a:t>Publiek meenemen</a:t>
            </a:r>
          </a:p>
        </p:txBody>
      </p:sp>
      <p:sp>
        <p:nvSpPr>
          <p:cNvPr id="4" name="Content Placeholder 3"/>
          <p:cNvSpPr>
            <a:spLocks noGrp="1"/>
          </p:cNvSpPr>
          <p:nvPr>
            <p:ph sz="half" idx="2"/>
          </p:nvPr>
        </p:nvSpPr>
        <p:spPr/>
        <p:txBody>
          <a:bodyPr/>
          <a:lstStyle/>
          <a:p>
            <a:r>
              <a:rPr lang="nl-NL" dirty="0"/>
              <a:t>Blote buiken/billen laten zien of onhandige posities op het veld (gespreide benen van de dames)</a:t>
            </a:r>
          </a:p>
          <a:p>
            <a:r>
              <a:rPr lang="nl-NL" dirty="0"/>
              <a:t>Geweld</a:t>
            </a:r>
          </a:p>
          <a:p>
            <a:endParaRPr lang="nl-NL"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91264" cy="792088"/>
          </a:xfrm>
        </p:spPr>
        <p:txBody>
          <a:bodyPr/>
          <a:lstStyle/>
          <a:p>
            <a:r>
              <a:rPr lang="nl-NL" dirty="0"/>
              <a:t>Compositie in beeld</a:t>
            </a:r>
          </a:p>
        </p:txBody>
      </p:sp>
      <p:pic>
        <p:nvPicPr>
          <p:cNvPr id="5" name="Content Placeholder 4" descr="230715 FCU - Saestum vr selectie-07152.jpg"/>
          <p:cNvPicPr>
            <a:picLocks noGrp="1" noChangeAspect="1"/>
          </p:cNvPicPr>
          <p:nvPr>
            <p:ph sz="half" idx="1"/>
          </p:nvPr>
        </p:nvPicPr>
        <p:blipFill>
          <a:blip r:embed="rId2" cstate="print"/>
          <a:stretch>
            <a:fillRect/>
          </a:stretch>
        </p:blipFill>
        <p:spPr>
          <a:xfrm>
            <a:off x="323528" y="2276872"/>
            <a:ext cx="5112568" cy="4160275"/>
          </a:xfrm>
        </p:spPr>
      </p:pic>
      <p:pic>
        <p:nvPicPr>
          <p:cNvPr id="6" name="Content Placeholder 5" descr="230715 FCU - Saestum vr selectie-07188.jpg"/>
          <p:cNvPicPr>
            <a:picLocks noGrp="1" noChangeAspect="1"/>
          </p:cNvPicPr>
          <p:nvPr>
            <p:ph sz="half" idx="2"/>
          </p:nvPr>
        </p:nvPicPr>
        <p:blipFill>
          <a:blip r:embed="rId3" cstate="print"/>
          <a:stretch>
            <a:fillRect/>
          </a:stretch>
        </p:blipFill>
        <p:spPr>
          <a:xfrm>
            <a:off x="5105400" y="1196752"/>
            <a:ext cx="4038600" cy="2958019"/>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19256" cy="1116736"/>
          </a:xfrm>
        </p:spPr>
        <p:txBody>
          <a:bodyPr/>
          <a:lstStyle/>
          <a:p>
            <a:r>
              <a:rPr lang="nl-NL" dirty="0"/>
              <a:t>Instellingen:</a:t>
            </a:r>
            <a:r>
              <a:rPr lang="nl-NL" sz="2400" dirty="0"/>
              <a:t>1- f8 1/640 Iso 1250 </a:t>
            </a:r>
            <a:br>
              <a:rPr lang="nl-NL" sz="2400" dirty="0"/>
            </a:br>
            <a:r>
              <a:rPr lang="nl-NL" sz="2400" dirty="0"/>
              <a:t>                      2- f8 1/1250 Iso 1250</a:t>
            </a:r>
          </a:p>
        </p:txBody>
      </p:sp>
      <p:pic>
        <p:nvPicPr>
          <p:cNvPr id="5" name="Content Placeholder 4" descr="230715 FCU - Saestum vr selectie-07010.jpg"/>
          <p:cNvPicPr>
            <a:picLocks noGrp="1" noChangeAspect="1"/>
          </p:cNvPicPr>
          <p:nvPr>
            <p:ph sz="half" idx="1"/>
          </p:nvPr>
        </p:nvPicPr>
        <p:blipFill>
          <a:blip r:embed="rId2" cstate="print"/>
          <a:stretch>
            <a:fillRect/>
          </a:stretch>
        </p:blipFill>
        <p:spPr>
          <a:xfrm>
            <a:off x="179512" y="1628800"/>
            <a:ext cx="4104456" cy="3168352"/>
          </a:xfrm>
        </p:spPr>
      </p:pic>
      <p:pic>
        <p:nvPicPr>
          <p:cNvPr id="7" name="Content Placeholder 6" descr="230715 FCU - Saestum vr selectie-07068.jpg"/>
          <p:cNvPicPr>
            <a:picLocks noGrp="1" noChangeAspect="1"/>
          </p:cNvPicPr>
          <p:nvPr>
            <p:ph sz="half" idx="2"/>
          </p:nvPr>
        </p:nvPicPr>
        <p:blipFill>
          <a:blip r:embed="rId3" cstate="print"/>
          <a:stretch>
            <a:fillRect/>
          </a:stretch>
        </p:blipFill>
        <p:spPr>
          <a:xfrm>
            <a:off x="4427984" y="3717032"/>
            <a:ext cx="4572000" cy="2691727"/>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589240"/>
            <a:ext cx="8229600" cy="914400"/>
          </a:xfrm>
        </p:spPr>
        <p:txBody>
          <a:bodyPr/>
          <a:lstStyle/>
          <a:p>
            <a:r>
              <a:rPr lang="nl-NL" sz="2400" dirty="0"/>
              <a:t>1) f8 1/800sec ISO 1250</a:t>
            </a:r>
            <a:br>
              <a:rPr lang="nl-NL" sz="2400" dirty="0"/>
            </a:br>
            <a:r>
              <a:rPr lang="nl-NL" sz="2400" dirty="0"/>
              <a:t>2) f8 1/640sec ISO 1250</a:t>
            </a:r>
          </a:p>
        </p:txBody>
      </p:sp>
      <p:pic>
        <p:nvPicPr>
          <p:cNvPr id="5" name="Content Placeholder 4" descr="230715 FCU - Saestum vr selectie-07201.jpg"/>
          <p:cNvPicPr>
            <a:picLocks noGrp="1" noChangeAspect="1"/>
          </p:cNvPicPr>
          <p:nvPr>
            <p:ph sz="half" idx="1"/>
          </p:nvPr>
        </p:nvPicPr>
        <p:blipFill>
          <a:blip r:embed="rId2" cstate="print"/>
          <a:stretch>
            <a:fillRect/>
          </a:stretch>
        </p:blipFill>
        <p:spPr>
          <a:xfrm>
            <a:off x="251520" y="260648"/>
            <a:ext cx="4254624" cy="2907751"/>
          </a:xfrm>
        </p:spPr>
      </p:pic>
      <p:pic>
        <p:nvPicPr>
          <p:cNvPr id="6" name="Content Placeholder 5" descr="230715 FCU - Saestum vr selectie-07040.jpg"/>
          <p:cNvPicPr>
            <a:picLocks noGrp="1" noChangeAspect="1"/>
          </p:cNvPicPr>
          <p:nvPr>
            <p:ph sz="half" idx="2"/>
          </p:nvPr>
        </p:nvPicPr>
        <p:blipFill>
          <a:blip r:embed="rId3" cstate="print"/>
          <a:stretch>
            <a:fillRect/>
          </a:stretch>
        </p:blipFill>
        <p:spPr>
          <a:xfrm>
            <a:off x="4788024" y="2852936"/>
            <a:ext cx="4104456" cy="2691727"/>
          </a:xfr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Metro</Template>
  <TotalTime>0</TotalTime>
  <Words>1307</Words>
  <Application>Microsoft Office PowerPoint</Application>
  <PresentationFormat>Diavoorstelling (4:3)</PresentationFormat>
  <Paragraphs>125</Paragraphs>
  <Slides>35</Slides>
  <Notes>1</Notes>
  <HiddenSlides>0</HiddenSlides>
  <MMClips>1</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35</vt:i4>
      </vt:variant>
    </vt:vector>
  </HeadingPairs>
  <TitlesOfParts>
    <vt:vector size="43" baseType="lpstr">
      <vt:lpstr>Aptos</vt:lpstr>
      <vt:lpstr>Arial</vt:lpstr>
      <vt:lpstr>Consolas</vt:lpstr>
      <vt:lpstr>Corbel</vt:lpstr>
      <vt:lpstr>Wingdings</vt:lpstr>
      <vt:lpstr>Wingdings 2</vt:lpstr>
      <vt:lpstr>Wingdings 3</vt:lpstr>
      <vt:lpstr>Metro</vt:lpstr>
      <vt:lpstr>Sport fotografie</vt:lpstr>
      <vt:lpstr>Body - Objectief</vt:lpstr>
      <vt:lpstr>PowerPoint-presentatie</vt:lpstr>
      <vt:lpstr>Het eigen maken van je stijl</vt:lpstr>
      <vt:lpstr>Tina – Ruud Woest AD</vt:lpstr>
      <vt:lpstr>Do’s and don’ts? (mijn mening) </vt:lpstr>
      <vt:lpstr>Compositie in beeld</vt:lpstr>
      <vt:lpstr>Instellingen:1- f8 1/640 Iso 1250                        2- f8 1/1250 Iso 1250</vt:lpstr>
      <vt:lpstr>1) f8 1/800sec ISO 1250 2) f8 1/640sec ISO 1250</vt:lpstr>
      <vt:lpstr> f10 1/400 sec      ISO 320</vt:lpstr>
      <vt:lpstr>1) f 6,3 1/400 ISO 200 2) f 8   1/500 ISO 100</vt:lpstr>
      <vt:lpstr>Sport foto’s voor evt reklame Freestile voetbal </vt:lpstr>
      <vt:lpstr>Sport ook in zwart/wit?</vt:lpstr>
      <vt:lpstr>Composities     1: f7,1 1/400 ISO 250                            2: f7,1 1/400 ISO 250</vt:lpstr>
      <vt:lpstr>Je eigen stijl maken 1) f7,1 1/400 ISO 250 2) f 9 1/400 ISO 250</vt:lpstr>
      <vt:lpstr>Composities    f9 1/400 ISO </vt:lpstr>
      <vt:lpstr>Acties Sigma 150-600mm</vt:lpstr>
      <vt:lpstr>Welke foto spreekt het meeste aan? </vt:lpstr>
      <vt:lpstr>Verschil Man/vrouw voetbal </vt:lpstr>
      <vt:lpstr>Emoties</vt:lpstr>
      <vt:lpstr>De kleine dingen eromheen</vt:lpstr>
      <vt:lpstr>    voor             na</vt:lpstr>
      <vt:lpstr>   voor              na</vt:lpstr>
      <vt:lpstr>   Voor             na</vt:lpstr>
      <vt:lpstr>Panning ISO 1600 f6,3 1/500  - ISO 2000 f8 1/500 </vt:lpstr>
      <vt:lpstr> Wel    en         hmmmm</vt:lpstr>
      <vt:lpstr>Hockey heren</vt:lpstr>
      <vt:lpstr>Hockey dames  </vt:lpstr>
      <vt:lpstr>PowerPoint-presentatie</vt:lpstr>
      <vt:lpstr>PowerPoint-presentatie</vt:lpstr>
      <vt:lpstr>PowerPoint-presentatie</vt:lpstr>
      <vt:lpstr>Voor elk wat wils als het om snelheid gaat</vt:lpstr>
      <vt:lpstr> Naomi in actie bij Feyenoord</vt:lpstr>
      <vt:lpstr>Opdracht: (als je het leuk vindt)</vt:lpstr>
      <vt:lpstr>  Vragen???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Sport fotografie</dc:title>
  <dc:creator>Tina Linssen</dc:creator>
  <cp:lastModifiedBy>Marga Elberse</cp:lastModifiedBy>
  <cp:revision>41</cp:revision>
  <dcterms:created xsi:type="dcterms:W3CDTF">2024-02-10T08:54:53Z</dcterms:created>
  <dcterms:modified xsi:type="dcterms:W3CDTF">2024-02-14T12:06:51Z</dcterms:modified>
</cp:coreProperties>
</file>